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notesSlides/notesSlide1.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46" r:id="rId2"/>
    <p:sldId id="347" r:id="rId3"/>
    <p:sldId id="320" r:id="rId4"/>
    <p:sldId id="327" r:id="rId5"/>
    <p:sldId id="349" r:id="rId6"/>
    <p:sldId id="350" r:id="rId7"/>
    <p:sldId id="351" r:id="rId8"/>
    <p:sldId id="353" r:id="rId9"/>
    <p:sldId id="354" r:id="rId10"/>
    <p:sldId id="364" r:id="rId11"/>
    <p:sldId id="356" r:id="rId12"/>
    <p:sldId id="357" r:id="rId13"/>
    <p:sldId id="359" r:id="rId14"/>
    <p:sldId id="358" r:id="rId15"/>
    <p:sldId id="360" r:id="rId16"/>
    <p:sldId id="362" r:id="rId17"/>
    <p:sldId id="361" r:id="rId18"/>
    <p:sldId id="363" r:id="rId19"/>
    <p:sldId id="384" r:id="rId20"/>
    <p:sldId id="378" r:id="rId21"/>
    <p:sldId id="379" r:id="rId22"/>
    <p:sldId id="380" r:id="rId23"/>
    <p:sldId id="381" r:id="rId24"/>
    <p:sldId id="365" r:id="rId25"/>
    <p:sldId id="366" r:id="rId26"/>
    <p:sldId id="367" r:id="rId27"/>
    <p:sldId id="368" r:id="rId28"/>
    <p:sldId id="369" r:id="rId29"/>
    <p:sldId id="370" r:id="rId30"/>
    <p:sldId id="371" r:id="rId31"/>
    <p:sldId id="382" r:id="rId32"/>
    <p:sldId id="383" r:id="rId33"/>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8000"/>
    <a:srgbClr val="996633"/>
    <a:srgbClr val="CCFFC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328" autoAdjust="0"/>
  </p:normalViewPr>
  <p:slideViewPr>
    <p:cSldViewPr>
      <p:cViewPr varScale="1">
        <p:scale>
          <a:sx n="114" d="100"/>
          <a:sy n="114" d="100"/>
        </p:scale>
        <p:origin x="-1554" y="-114"/>
      </p:cViewPr>
      <p:guideLst>
        <p:guide orient="horz" pos="1800"/>
        <p:guide pos="2880"/>
      </p:guideLst>
    </p:cSldViewPr>
  </p:slideViewPr>
  <p:notesTextViewPr>
    <p:cViewPr>
      <p:scale>
        <a:sx n="100" d="100"/>
        <a:sy n="100" d="100"/>
      </p:scale>
      <p:origin x="0" y="0"/>
    </p:cViewPr>
  </p:notesTextViewPr>
  <p:notesViewPr>
    <p:cSldViewPr>
      <p:cViewPr varScale="1">
        <p:scale>
          <a:sx n="92" d="100"/>
          <a:sy n="92" d="100"/>
        </p:scale>
        <p:origin x="-3780"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73AB06-9925-42F7-ADD7-BFF73091FE60}" type="datetimeFigureOut">
              <a:rPr lang="en-US" smtClean="0"/>
              <a:pPr/>
              <a:t>1/30/2019</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246340-1C59-4380-8628-429EE738D4E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1246340-1C59-4380-8628-429EE738D4EE}"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EB674D-04CF-404A-98A6-D03DF42E86C2}" type="slidenum">
              <a:rPr lang="en-US"/>
              <a:pPr/>
              <a:t>18</a:t>
            </a:fld>
            <a:endParaRPr lang="en-US"/>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r>
              <a:rPr lang="en-US" sz="1000" dirty="0"/>
              <a:t>On this slide I have an example of AVO information in a gather.</a:t>
            </a:r>
          </a:p>
          <a:p>
            <a:endParaRPr lang="en-US" sz="1000" dirty="0"/>
          </a:p>
          <a:p>
            <a:r>
              <a:rPr lang="en-US" sz="1000" dirty="0"/>
              <a:t>On the right is the CDP acquisition diagram. You can see that as the offsets vary, the angle that the energy reflects off the  beds changes. As we saw in the last slide, this changes the </a:t>
            </a:r>
            <a:r>
              <a:rPr lang="en-US" sz="1000" dirty="0" err="1"/>
              <a:t>contrbutions</a:t>
            </a:r>
            <a:r>
              <a:rPr lang="en-US" sz="1000" dirty="0"/>
              <a:t> that  Impedance and VP/Vs make to the reflection </a:t>
            </a:r>
            <a:r>
              <a:rPr lang="en-US" sz="1000" dirty="0" err="1"/>
              <a:t>amplitude.Thus</a:t>
            </a:r>
            <a:r>
              <a:rPr lang="en-US" sz="1000" dirty="0"/>
              <a:t>, at every </a:t>
            </a:r>
            <a:r>
              <a:rPr lang="en-US" sz="900" dirty="0"/>
              <a:t>different</a:t>
            </a:r>
            <a:r>
              <a:rPr lang="en-US" sz="1000" dirty="0"/>
              <a:t> offset, the reflectivity will be different.</a:t>
            </a:r>
          </a:p>
          <a:p>
            <a:endParaRPr lang="en-US" sz="1000" dirty="0"/>
          </a:p>
          <a:p>
            <a:r>
              <a:rPr lang="en-US" sz="1000" dirty="0"/>
              <a:t>On the gather we can see some obvious example of this. </a:t>
            </a:r>
          </a:p>
          <a:p>
            <a:r>
              <a:rPr lang="en-US" sz="1000" dirty="0"/>
              <a:t>High amplitude on near - Class I. Increases with offset indicating that it’s a valid hydrocarbon anomaly.</a:t>
            </a:r>
          </a:p>
          <a:p>
            <a:endParaRPr lang="en-US" sz="1000" dirty="0"/>
          </a:p>
          <a:p>
            <a:r>
              <a:rPr lang="en-US" sz="1000" dirty="0"/>
              <a:t>Deeper reflection - moderate to low amplitude on near. Class II which might have been missed on stacked data. Here we can see that it has a dramatic increase in amplitude with offset - Hydrocarbons.</a:t>
            </a:r>
          </a:p>
          <a:p>
            <a:endParaRPr lang="en-US" sz="1000" dirty="0"/>
          </a:p>
          <a:p>
            <a:r>
              <a:rPr lang="en-US" sz="1000" dirty="0"/>
              <a:t>If you look more closely you </a:t>
            </a:r>
            <a:r>
              <a:rPr lang="en-US" sz="1000" dirty="0" err="1"/>
              <a:t>canb</a:t>
            </a:r>
            <a:r>
              <a:rPr lang="en-US" sz="1000" dirty="0"/>
              <a:t> see that </a:t>
            </a:r>
            <a:r>
              <a:rPr lang="en-US" sz="1000" dirty="0" err="1"/>
              <a:t>eacj</a:t>
            </a:r>
            <a:r>
              <a:rPr lang="en-US" sz="1000" dirty="0"/>
              <a:t> reflection has a unique change in amplitude with offset. Many that would be similar </a:t>
            </a:r>
            <a:r>
              <a:rPr lang="en-US" sz="1000" dirty="0" err="1"/>
              <a:t>oin</a:t>
            </a:r>
            <a:r>
              <a:rPr lang="en-US" sz="1000" dirty="0"/>
              <a:t> stacked data are very different in the gather.</a:t>
            </a:r>
          </a:p>
          <a:p>
            <a:endParaRPr lang="en-US" sz="1000" dirty="0"/>
          </a:p>
          <a:p>
            <a:r>
              <a:rPr lang="en-US" sz="1000" dirty="0"/>
              <a:t>Two shallower moderate amplitude reflection. On the stacked data they are brighter than the class 2 anomaly. However on the gather they decrease in amplitude with offset, indicating no hydrocarbons.</a:t>
            </a:r>
          </a:p>
          <a:p>
            <a:endParaRPr lang="en-US" sz="10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3" name="Straight Connector 2"/>
          <p:cNvCxnSpPr/>
          <p:nvPr userDrawn="1"/>
        </p:nvCxnSpPr>
        <p:spPr>
          <a:xfrm>
            <a:off x="-20472" y="454356"/>
            <a:ext cx="9178120" cy="2844"/>
          </a:xfrm>
          <a:prstGeom prst="line">
            <a:avLst/>
          </a:prstGeom>
          <a:ln w="15875"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3733800" y="23168"/>
            <a:ext cx="5410200" cy="461665"/>
          </a:xfrm>
          <a:prstGeom prst="rect">
            <a:avLst/>
          </a:prstGeom>
        </p:spPr>
        <p:txBody>
          <a:bodyPr rIns="182880">
            <a:spAutoFit/>
          </a:bodyPr>
          <a:lstStyle>
            <a:lvl1pPr algn="r">
              <a:defRPr sz="2400">
                <a:solidFill>
                  <a:schemeClr val="tx1"/>
                </a:solidFill>
              </a:defRPr>
            </a:lvl1pPr>
          </a:lstStyle>
          <a:p>
            <a:r>
              <a:rPr lang="en-US" dirty="0" smtClean="0"/>
              <a:t>Click to edit Master title style</a:t>
            </a:r>
            <a:endParaRPr lang="en-US" dirty="0"/>
          </a:p>
        </p:txBody>
      </p:sp>
      <p:sp>
        <p:nvSpPr>
          <p:cNvPr id="5" name="Slide Number Placeholder 5"/>
          <p:cNvSpPr>
            <a:spLocks noGrp="1"/>
          </p:cNvSpPr>
          <p:nvPr>
            <p:ph type="sldNum" sz="quarter" idx="4"/>
          </p:nvPr>
        </p:nvSpPr>
        <p:spPr>
          <a:xfrm>
            <a:off x="7010400" y="541073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C2F2A387-2714-4BF1-94C0-87ADEFC08C4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itle 1"/>
          <p:cNvSpPr txBox="1">
            <a:spLocks/>
          </p:cNvSpPr>
          <p:nvPr userDrawn="1"/>
        </p:nvSpPr>
        <p:spPr>
          <a:xfrm>
            <a:off x="0" y="0"/>
            <a:ext cx="2895600" cy="1066800"/>
          </a:xfrm>
          <a:prstGeom prst="rect">
            <a:avLst/>
          </a:prstGeom>
        </p:spPr>
        <p:txBody>
          <a:bodyPr rIns="182880"/>
          <a:lstStyle>
            <a:lvl1pPr algn="r">
              <a:defRPr sz="2800">
                <a:solidFill>
                  <a:schemeClr val="tx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C00000"/>
                </a:solidFill>
                <a:effectLst/>
                <a:uLnTx/>
                <a:uFillTx/>
                <a:latin typeface="+mj-lt"/>
                <a:ea typeface="+mj-ea"/>
                <a:cs typeface="+mj-cs"/>
              </a:rPr>
              <a:t>GPGN 558</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400" kern="1200" dirty="0" smtClean="0">
                <a:solidFill>
                  <a:srgbClr val="C00000"/>
                </a:solidFill>
                <a:latin typeface="+mn-lt"/>
                <a:ea typeface="+mn-ea"/>
                <a:cs typeface="+mn-cs"/>
              </a:rPr>
              <a:t>Physical Properties &amp; 1D Modeling</a:t>
            </a:r>
            <a:endParaRPr kumimoji="0" lang="en-US" sz="1400" b="0" i="0" u="none" strike="noStrike" kern="1200" cap="none" spc="0" normalizeH="0" baseline="0" noProof="0" dirty="0">
              <a:ln>
                <a:noFill/>
              </a:ln>
              <a:solidFill>
                <a:srgbClr val="C00000"/>
              </a:solidFill>
              <a:effectLst/>
              <a:uLnTx/>
              <a:uFillTx/>
              <a:latin typeface="+mj-lt"/>
              <a:ea typeface="+mj-ea"/>
              <a:cs typeface="+mj-cs"/>
            </a:endParaRPr>
          </a:p>
        </p:txBody>
      </p:sp>
      <p:sp>
        <p:nvSpPr>
          <p:cNvPr id="6" name="Slide Number Placeholder 5"/>
          <p:cNvSpPr>
            <a:spLocks noGrp="1"/>
          </p:cNvSpPr>
          <p:nvPr>
            <p:ph type="sldNum" sz="quarter" idx="4"/>
          </p:nvPr>
        </p:nvSpPr>
        <p:spPr>
          <a:xfrm>
            <a:off x="7010400" y="541073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C2F2A387-2714-4BF1-94C0-87ADEFC08C47}" type="slidenum">
              <a:rPr lang="en-US" smtClean="0"/>
              <a:pPr/>
              <a:t>‹#›</a:t>
            </a:fld>
            <a:endParaRPr lang="en-US"/>
          </a:p>
        </p:txBody>
      </p:sp>
      <p:cxnSp>
        <p:nvCxnSpPr>
          <p:cNvPr id="10" name="Straight Connector 9"/>
          <p:cNvCxnSpPr/>
          <p:nvPr userDrawn="1"/>
        </p:nvCxnSpPr>
        <p:spPr>
          <a:xfrm>
            <a:off x="-20472" y="454356"/>
            <a:ext cx="9178120" cy="2844"/>
          </a:xfrm>
          <a:prstGeom prst="line">
            <a:avLst/>
          </a:prstGeom>
          <a:ln w="15875"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33800" y="23168"/>
            <a:ext cx="5410200" cy="461665"/>
          </a:xfrm>
          <a:prstGeom prst="rect">
            <a:avLst/>
          </a:prstGeom>
        </p:spPr>
        <p:txBody>
          <a:bodyPr rIns="182880">
            <a:spAutoFit/>
          </a:bodyPr>
          <a:lstStyle>
            <a:lvl1pPr algn="r">
              <a:defRPr sz="2400">
                <a:solidFill>
                  <a:schemeClr val="tx1"/>
                </a:solidFill>
              </a:defRPr>
            </a:lvl1pPr>
          </a:lstStyle>
          <a:p>
            <a:r>
              <a:rPr lang="en-US" dirty="0" smtClean="0"/>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cSld>
  <p:clrMapOvr>
    <a:masterClrMapping/>
  </p:clrMapOvr>
  <p:transition spd="slow">
    <p:cut/>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7010400" y="5410730"/>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C2F2A387-2714-4BF1-94C0-87ADEFC08C47}" type="slidenum">
              <a:rPr lang="en-US" smtClean="0"/>
              <a:pPr/>
              <a:t>‹#›</a:t>
            </a:fld>
            <a:endParaRPr lang="en-US"/>
          </a:p>
        </p:txBody>
      </p:sp>
      <p:sp>
        <p:nvSpPr>
          <p:cNvPr id="4" name="Title 1"/>
          <p:cNvSpPr txBox="1">
            <a:spLocks/>
          </p:cNvSpPr>
          <p:nvPr userDrawn="1"/>
        </p:nvSpPr>
        <p:spPr>
          <a:xfrm>
            <a:off x="0" y="0"/>
            <a:ext cx="2895600" cy="723900"/>
          </a:xfrm>
          <a:prstGeom prst="rect">
            <a:avLst/>
          </a:prstGeom>
        </p:spPr>
        <p:txBody>
          <a:bodyPr rIns="182880"/>
          <a:lstStyle>
            <a:lvl1pPr algn="r">
              <a:defRPr sz="2800">
                <a:solidFill>
                  <a:schemeClr val="tx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C00000"/>
                </a:solidFill>
                <a:effectLst/>
                <a:uLnTx/>
                <a:uFillTx/>
                <a:latin typeface="+mj-lt"/>
                <a:ea typeface="+mj-ea"/>
                <a:cs typeface="+mj-cs"/>
              </a:rPr>
              <a:t>GPGN 558</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400" kern="1200" dirty="0" smtClean="0">
                <a:solidFill>
                  <a:srgbClr val="C00000"/>
                </a:solidFill>
                <a:latin typeface="+mn-lt"/>
                <a:ea typeface="+mn-ea"/>
                <a:cs typeface="+mn-cs"/>
              </a:rPr>
              <a:t>Physical Properties &amp; 1D Modeling</a:t>
            </a:r>
            <a:endParaRPr kumimoji="0" lang="en-US" sz="1400" b="0" i="0" u="none" strike="noStrike" kern="1200" cap="none" spc="0" normalizeH="0" baseline="0" noProof="0" dirty="0">
              <a:ln>
                <a:noFill/>
              </a:ln>
              <a:solidFill>
                <a:srgbClr val="C00000"/>
              </a:solidFill>
              <a:effectLst/>
              <a:uLnTx/>
              <a:uFillTx/>
              <a:latin typeface="+mj-lt"/>
              <a:ea typeface="+mj-ea"/>
              <a:cs typeface="+mj-cs"/>
            </a:endParaRPr>
          </a:p>
        </p:txBody>
      </p:sp>
      <p:cxnSp>
        <p:nvCxnSpPr>
          <p:cNvPr id="7" name="Straight Connector 6"/>
          <p:cNvCxnSpPr/>
          <p:nvPr userDrawn="1"/>
        </p:nvCxnSpPr>
        <p:spPr>
          <a:xfrm>
            <a:off x="-20472" y="454356"/>
            <a:ext cx="9178120" cy="2844"/>
          </a:xfrm>
          <a:prstGeom prst="line">
            <a:avLst/>
          </a:prstGeom>
          <a:ln w="15875" cmpd="sng">
            <a:solidFill>
              <a:srgbClr val="C0000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Lst>
  <p:hf hdr="0" ftr="0" dt="0"/>
  <p:txStyles>
    <p:titleStyle>
      <a:lvl1pPr algn="r"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wmf"/><Relationship Id="rId4" Type="http://schemas.openxmlformats.org/officeDocument/2006/relationships/image" Target="../media/image3.wmf"/></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2F2A387-2714-4BF1-94C0-87ADEFC08C47}" type="slidenum">
              <a:rPr lang="en-US" smtClean="0"/>
              <a:pPr/>
              <a:t>1</a:t>
            </a:fld>
            <a:endParaRPr lang="en-US"/>
          </a:p>
        </p:txBody>
      </p:sp>
      <p:sp>
        <p:nvSpPr>
          <p:cNvPr id="3" name="Title 2"/>
          <p:cNvSpPr>
            <a:spLocks noGrp="1"/>
          </p:cNvSpPr>
          <p:nvPr>
            <p:ph type="title"/>
          </p:nvPr>
        </p:nvSpPr>
        <p:spPr/>
        <p:txBody>
          <a:bodyPr/>
          <a:lstStyle/>
          <a:p>
            <a:r>
              <a:rPr lang="en-US" dirty="0" smtClean="0"/>
              <a:t>Seismic to Well Ties</a:t>
            </a:r>
            <a:endParaRPr lang="en-US" dirty="0"/>
          </a:p>
        </p:txBody>
      </p:sp>
      <p:sp>
        <p:nvSpPr>
          <p:cNvPr id="4" name="Rectangle 3"/>
          <p:cNvSpPr/>
          <p:nvPr/>
        </p:nvSpPr>
        <p:spPr>
          <a:xfrm>
            <a:off x="1524000" y="1028700"/>
            <a:ext cx="6553200" cy="4031873"/>
          </a:xfrm>
          <a:prstGeom prst="rect">
            <a:avLst/>
          </a:prstGeom>
        </p:spPr>
        <p:txBody>
          <a:bodyPr wrap="square">
            <a:spAutoFit/>
          </a:bodyPr>
          <a:lstStyle/>
          <a:p>
            <a:pPr>
              <a:spcAft>
                <a:spcPts val="1200"/>
              </a:spcAft>
              <a:buFont typeface="Arial" pitchFamily="34" charset="0"/>
              <a:buChar char="•"/>
            </a:pPr>
            <a:r>
              <a:rPr lang="en-US" sz="2800" dirty="0" smtClean="0"/>
              <a:t> Objectives of the seismic - well tie</a:t>
            </a:r>
          </a:p>
          <a:p>
            <a:pPr>
              <a:spcAft>
                <a:spcPts val="1200"/>
              </a:spcAft>
              <a:buFont typeface="Arial" pitchFamily="34" charset="0"/>
              <a:buChar char="•"/>
            </a:pPr>
            <a:r>
              <a:rPr lang="en-US" sz="2800" dirty="0" smtClean="0"/>
              <a:t> What is a good well-seismic tie? </a:t>
            </a:r>
          </a:p>
          <a:p>
            <a:pPr>
              <a:spcAft>
                <a:spcPts val="1200"/>
              </a:spcAft>
              <a:buFont typeface="Arial" pitchFamily="34" charset="0"/>
              <a:buChar char="•"/>
            </a:pPr>
            <a:r>
              <a:rPr lang="en-US" sz="2800" dirty="0" smtClean="0"/>
              <a:t> Comparing well with seismic data </a:t>
            </a:r>
          </a:p>
          <a:p>
            <a:pPr>
              <a:spcAft>
                <a:spcPts val="1200"/>
              </a:spcAft>
              <a:buFont typeface="Arial" pitchFamily="34" charset="0"/>
              <a:buChar char="•"/>
            </a:pPr>
            <a:r>
              <a:rPr lang="en-US" sz="2800" dirty="0" smtClean="0"/>
              <a:t> Preparing well data</a:t>
            </a:r>
          </a:p>
          <a:p>
            <a:pPr>
              <a:spcAft>
                <a:spcPts val="1200"/>
              </a:spcAft>
              <a:buFont typeface="Arial" pitchFamily="34" charset="0"/>
              <a:buChar char="•"/>
            </a:pPr>
            <a:r>
              <a:rPr lang="en-US" sz="2800" dirty="0" smtClean="0"/>
              <a:t> Preparing seismic data </a:t>
            </a:r>
          </a:p>
          <a:p>
            <a:pPr>
              <a:spcAft>
                <a:spcPts val="1200"/>
              </a:spcAft>
              <a:buFont typeface="Arial" pitchFamily="34" charset="0"/>
              <a:buChar char="•"/>
            </a:pPr>
            <a:r>
              <a:rPr lang="en-US" sz="2800" dirty="0" smtClean="0"/>
              <a:t> How to tie synthetics to seismic data.</a:t>
            </a:r>
          </a:p>
          <a:p>
            <a:pPr>
              <a:spcAft>
                <a:spcPts val="1200"/>
              </a:spcAft>
              <a:buFont typeface="Arial" pitchFamily="34" charset="0"/>
              <a:buChar char="•"/>
            </a:pPr>
            <a:r>
              <a:rPr lang="en-US" sz="2800" dirty="0" smtClean="0"/>
              <a:t> Pitfalls</a:t>
            </a:r>
            <a:endParaRPr lang="en-US" sz="2800" dirty="0"/>
          </a:p>
        </p:txBody>
      </p:sp>
      <p:sp>
        <p:nvSpPr>
          <p:cNvPr id="5" name="Footer Placeholder 3"/>
          <p:cNvSpPr txBox="1">
            <a:spLocks/>
          </p:cNvSpPr>
          <p:nvPr/>
        </p:nvSpPr>
        <p:spPr>
          <a:xfrm>
            <a:off x="0" y="5464791"/>
            <a:ext cx="3886200" cy="246221"/>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wrap="square"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Schroeder (2006)  Courtesy of ExxonMobil</a:t>
            </a:r>
            <a:endParaRPr kumimoji="0" lang="en-US" sz="1000" b="0" i="1"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2F2A387-2714-4BF1-94C0-87ADEFC08C47}" type="slidenum">
              <a:rPr lang="en-US" smtClean="0"/>
              <a:pPr/>
              <a:t>10</a:t>
            </a:fld>
            <a:endParaRPr lang="en-US"/>
          </a:p>
        </p:txBody>
      </p:sp>
      <p:sp>
        <p:nvSpPr>
          <p:cNvPr id="3" name="Title 2"/>
          <p:cNvSpPr>
            <a:spLocks noGrp="1"/>
          </p:cNvSpPr>
          <p:nvPr>
            <p:ph type="title"/>
          </p:nvPr>
        </p:nvSpPr>
        <p:spPr/>
        <p:txBody>
          <a:bodyPr/>
          <a:lstStyle/>
          <a:p>
            <a:r>
              <a:rPr lang="en-US" dirty="0" smtClean="0"/>
              <a:t>Using the Water Bottom</a:t>
            </a:r>
            <a:endParaRPr lang="en-US" dirty="0"/>
          </a:p>
        </p:txBody>
      </p:sp>
      <p:pic>
        <p:nvPicPr>
          <p:cNvPr id="32770" name="Picture 2"/>
          <p:cNvPicPr>
            <a:picLocks noChangeAspect="1" noChangeArrowheads="1"/>
          </p:cNvPicPr>
          <p:nvPr/>
        </p:nvPicPr>
        <p:blipFill>
          <a:blip r:embed="rId2" cstate="print"/>
          <a:srcRect r="1758" b="1667"/>
          <a:stretch>
            <a:fillRect/>
          </a:stretch>
        </p:blipFill>
        <p:spPr bwMode="auto">
          <a:xfrm>
            <a:off x="0" y="952500"/>
            <a:ext cx="5486400" cy="4495800"/>
          </a:xfrm>
          <a:prstGeom prst="rect">
            <a:avLst/>
          </a:prstGeom>
          <a:noFill/>
          <a:ln w="9525">
            <a:noFill/>
            <a:miter lim="800000"/>
            <a:headEnd/>
            <a:tailEnd/>
          </a:ln>
        </p:spPr>
      </p:pic>
      <p:grpSp>
        <p:nvGrpSpPr>
          <p:cNvPr id="8" name="Group 7"/>
          <p:cNvGrpSpPr/>
          <p:nvPr/>
        </p:nvGrpSpPr>
        <p:grpSpPr>
          <a:xfrm>
            <a:off x="3733800" y="647700"/>
            <a:ext cx="5269433" cy="2362200"/>
            <a:chOff x="3733800" y="647700"/>
            <a:chExt cx="5269433" cy="2362200"/>
          </a:xfrm>
        </p:grpSpPr>
        <p:pic>
          <p:nvPicPr>
            <p:cNvPr id="32771" name="Picture 3"/>
            <p:cNvPicPr>
              <a:picLocks noChangeAspect="1" noChangeArrowheads="1"/>
            </p:cNvPicPr>
            <p:nvPr/>
          </p:nvPicPr>
          <p:blipFill>
            <a:blip r:embed="rId3" cstate="print"/>
            <a:srcRect r="1866" b="13889"/>
            <a:stretch>
              <a:fillRect/>
            </a:stretch>
          </p:blipFill>
          <p:spPr bwMode="auto">
            <a:xfrm>
              <a:off x="5715000" y="647700"/>
              <a:ext cx="3288233" cy="2362200"/>
            </a:xfrm>
            <a:prstGeom prst="rect">
              <a:avLst/>
            </a:prstGeom>
            <a:noFill/>
            <a:ln w="9525">
              <a:noFill/>
              <a:miter lim="800000"/>
              <a:headEnd/>
              <a:tailEnd/>
            </a:ln>
          </p:spPr>
        </p:pic>
        <p:sp>
          <p:nvSpPr>
            <p:cNvPr id="6" name="Rectangle 5"/>
            <p:cNvSpPr/>
            <p:nvPr/>
          </p:nvSpPr>
          <p:spPr>
            <a:xfrm>
              <a:off x="3733800" y="1943100"/>
              <a:ext cx="304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6"/>
          <p:cNvSpPr/>
          <p:nvPr/>
        </p:nvSpPr>
        <p:spPr>
          <a:xfrm>
            <a:off x="7158038" y="1614488"/>
            <a:ext cx="426243" cy="626268"/>
          </a:xfrm>
          <a:custGeom>
            <a:avLst/>
            <a:gdLst>
              <a:gd name="connsiteX0" fmla="*/ 135731 w 426243"/>
              <a:gd name="connsiteY0" fmla="*/ 0 h 626268"/>
              <a:gd name="connsiteX1" fmla="*/ 119062 w 426243"/>
              <a:gd name="connsiteY1" fmla="*/ 69056 h 626268"/>
              <a:gd name="connsiteX2" fmla="*/ 104775 w 426243"/>
              <a:gd name="connsiteY2" fmla="*/ 80962 h 626268"/>
              <a:gd name="connsiteX3" fmla="*/ 92868 w 426243"/>
              <a:gd name="connsiteY3" fmla="*/ 100012 h 626268"/>
              <a:gd name="connsiteX4" fmla="*/ 71437 w 426243"/>
              <a:gd name="connsiteY4" fmla="*/ 119062 h 626268"/>
              <a:gd name="connsiteX5" fmla="*/ 54768 w 426243"/>
              <a:gd name="connsiteY5" fmla="*/ 140493 h 626268"/>
              <a:gd name="connsiteX6" fmla="*/ 42862 w 426243"/>
              <a:gd name="connsiteY6" fmla="*/ 164306 h 626268"/>
              <a:gd name="connsiteX7" fmla="*/ 40481 w 426243"/>
              <a:gd name="connsiteY7" fmla="*/ 188118 h 626268"/>
              <a:gd name="connsiteX8" fmla="*/ 50006 w 426243"/>
              <a:gd name="connsiteY8" fmla="*/ 207168 h 626268"/>
              <a:gd name="connsiteX9" fmla="*/ 73818 w 426243"/>
              <a:gd name="connsiteY9" fmla="*/ 230981 h 626268"/>
              <a:gd name="connsiteX10" fmla="*/ 111918 w 426243"/>
              <a:gd name="connsiteY10" fmla="*/ 242887 h 626268"/>
              <a:gd name="connsiteX11" fmla="*/ 154781 w 426243"/>
              <a:gd name="connsiteY11" fmla="*/ 264318 h 626268"/>
              <a:gd name="connsiteX12" fmla="*/ 250031 w 426243"/>
              <a:gd name="connsiteY12" fmla="*/ 297656 h 626268"/>
              <a:gd name="connsiteX13" fmla="*/ 314325 w 426243"/>
              <a:gd name="connsiteY13" fmla="*/ 319087 h 626268"/>
              <a:gd name="connsiteX14" fmla="*/ 388143 w 426243"/>
              <a:gd name="connsiteY14" fmla="*/ 352425 h 626268"/>
              <a:gd name="connsiteX15" fmla="*/ 426243 w 426243"/>
              <a:gd name="connsiteY15" fmla="*/ 378618 h 626268"/>
              <a:gd name="connsiteX16" fmla="*/ 426243 w 426243"/>
              <a:gd name="connsiteY16" fmla="*/ 392906 h 626268"/>
              <a:gd name="connsiteX17" fmla="*/ 366712 w 426243"/>
              <a:gd name="connsiteY17" fmla="*/ 419100 h 626268"/>
              <a:gd name="connsiteX18" fmla="*/ 316706 w 426243"/>
              <a:gd name="connsiteY18" fmla="*/ 435768 h 626268"/>
              <a:gd name="connsiteX19" fmla="*/ 240506 w 426243"/>
              <a:gd name="connsiteY19" fmla="*/ 452437 h 626268"/>
              <a:gd name="connsiteX20" fmla="*/ 159543 w 426243"/>
              <a:gd name="connsiteY20" fmla="*/ 466725 h 626268"/>
              <a:gd name="connsiteX21" fmla="*/ 128587 w 426243"/>
              <a:gd name="connsiteY21" fmla="*/ 476250 h 626268"/>
              <a:gd name="connsiteX22" fmla="*/ 64293 w 426243"/>
              <a:gd name="connsiteY22" fmla="*/ 490537 h 626268"/>
              <a:gd name="connsiteX23" fmla="*/ 16668 w 426243"/>
              <a:gd name="connsiteY23" fmla="*/ 509587 h 626268"/>
              <a:gd name="connsiteX24" fmla="*/ 0 w 426243"/>
              <a:gd name="connsiteY24" fmla="*/ 533400 h 626268"/>
              <a:gd name="connsiteX25" fmla="*/ 38100 w 426243"/>
              <a:gd name="connsiteY25" fmla="*/ 561975 h 626268"/>
              <a:gd name="connsiteX26" fmla="*/ 66675 w 426243"/>
              <a:gd name="connsiteY26" fmla="*/ 573881 h 626268"/>
              <a:gd name="connsiteX27" fmla="*/ 104775 w 426243"/>
              <a:gd name="connsiteY27" fmla="*/ 592931 h 626268"/>
              <a:gd name="connsiteX28" fmla="*/ 123825 w 426243"/>
              <a:gd name="connsiteY28" fmla="*/ 600075 h 626268"/>
              <a:gd name="connsiteX29" fmla="*/ 128587 w 426243"/>
              <a:gd name="connsiteY29" fmla="*/ 626268 h 62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6243" h="626268">
                <a:moveTo>
                  <a:pt x="135731" y="0"/>
                </a:moveTo>
                <a:lnTo>
                  <a:pt x="119062" y="69056"/>
                </a:lnTo>
                <a:lnTo>
                  <a:pt x="104775" y="80962"/>
                </a:lnTo>
                <a:lnTo>
                  <a:pt x="92868" y="100012"/>
                </a:lnTo>
                <a:lnTo>
                  <a:pt x="71437" y="119062"/>
                </a:lnTo>
                <a:lnTo>
                  <a:pt x="54768" y="140493"/>
                </a:lnTo>
                <a:lnTo>
                  <a:pt x="42862" y="164306"/>
                </a:lnTo>
                <a:lnTo>
                  <a:pt x="40481" y="188118"/>
                </a:lnTo>
                <a:lnTo>
                  <a:pt x="50006" y="207168"/>
                </a:lnTo>
                <a:lnTo>
                  <a:pt x="73818" y="230981"/>
                </a:lnTo>
                <a:lnTo>
                  <a:pt x="111918" y="242887"/>
                </a:lnTo>
                <a:lnTo>
                  <a:pt x="154781" y="264318"/>
                </a:lnTo>
                <a:lnTo>
                  <a:pt x="250031" y="297656"/>
                </a:lnTo>
                <a:lnTo>
                  <a:pt x="314325" y="319087"/>
                </a:lnTo>
                <a:lnTo>
                  <a:pt x="388143" y="352425"/>
                </a:lnTo>
                <a:lnTo>
                  <a:pt x="426243" y="378618"/>
                </a:lnTo>
                <a:lnTo>
                  <a:pt x="426243" y="392906"/>
                </a:lnTo>
                <a:lnTo>
                  <a:pt x="366712" y="419100"/>
                </a:lnTo>
                <a:lnTo>
                  <a:pt x="316706" y="435768"/>
                </a:lnTo>
                <a:lnTo>
                  <a:pt x="240506" y="452437"/>
                </a:lnTo>
                <a:lnTo>
                  <a:pt x="159543" y="466725"/>
                </a:lnTo>
                <a:lnTo>
                  <a:pt x="128587" y="476250"/>
                </a:lnTo>
                <a:lnTo>
                  <a:pt x="64293" y="490537"/>
                </a:lnTo>
                <a:lnTo>
                  <a:pt x="16668" y="509587"/>
                </a:lnTo>
                <a:lnTo>
                  <a:pt x="0" y="533400"/>
                </a:lnTo>
                <a:lnTo>
                  <a:pt x="38100" y="561975"/>
                </a:lnTo>
                <a:lnTo>
                  <a:pt x="66675" y="573881"/>
                </a:lnTo>
                <a:lnTo>
                  <a:pt x="104775" y="592931"/>
                </a:lnTo>
                <a:lnTo>
                  <a:pt x="123825" y="600075"/>
                </a:lnTo>
                <a:lnTo>
                  <a:pt x="128587" y="626268"/>
                </a:lnTo>
              </a:path>
            </a:pathLst>
          </a:cu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Elbow Connector 9"/>
          <p:cNvCxnSpPr/>
          <p:nvPr/>
        </p:nvCxnSpPr>
        <p:spPr>
          <a:xfrm rot="16200000" flipH="1">
            <a:off x="5665702" y="1763797"/>
            <a:ext cx="1645862" cy="480467"/>
          </a:xfrm>
          <a:prstGeom prst="bentConnector3">
            <a:avLst>
              <a:gd name="adj1" fmla="val 50000"/>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3048000" y="3162300"/>
            <a:ext cx="5943600" cy="2286000"/>
            <a:chOff x="3048000" y="3162300"/>
            <a:chExt cx="5943600" cy="2286000"/>
          </a:xfrm>
        </p:grpSpPr>
        <p:pic>
          <p:nvPicPr>
            <p:cNvPr id="32772" name="Picture 4"/>
            <p:cNvPicPr>
              <a:picLocks noChangeAspect="1" noChangeArrowheads="1"/>
            </p:cNvPicPr>
            <p:nvPr/>
          </p:nvPicPr>
          <p:blipFill>
            <a:blip r:embed="rId4" cstate="print"/>
            <a:srcRect r="2487" b="3424"/>
            <a:stretch>
              <a:fillRect/>
            </a:stretch>
          </p:blipFill>
          <p:spPr bwMode="auto">
            <a:xfrm>
              <a:off x="5791200" y="3162300"/>
              <a:ext cx="3200400" cy="2286000"/>
            </a:xfrm>
            <a:prstGeom prst="rect">
              <a:avLst/>
            </a:prstGeom>
            <a:noFill/>
            <a:ln w="9525">
              <a:noFill/>
              <a:miter lim="800000"/>
              <a:headEnd/>
              <a:tailEnd/>
            </a:ln>
          </p:spPr>
        </p:pic>
        <p:sp>
          <p:nvSpPr>
            <p:cNvPr id="12" name="Rectangle 11"/>
            <p:cNvSpPr/>
            <p:nvPr/>
          </p:nvSpPr>
          <p:spPr>
            <a:xfrm>
              <a:off x="3048000" y="3543300"/>
              <a:ext cx="457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7096125" y="4293394"/>
              <a:ext cx="700088" cy="719137"/>
            </a:xfrm>
            <a:custGeom>
              <a:avLst/>
              <a:gdLst>
                <a:gd name="connsiteX0" fmla="*/ 454819 w 700088"/>
                <a:gd name="connsiteY0" fmla="*/ 0 h 719137"/>
                <a:gd name="connsiteX1" fmla="*/ 511969 w 700088"/>
                <a:gd name="connsiteY1" fmla="*/ 19050 h 719137"/>
                <a:gd name="connsiteX2" fmla="*/ 540544 w 700088"/>
                <a:gd name="connsiteY2" fmla="*/ 30956 h 719137"/>
                <a:gd name="connsiteX3" fmla="*/ 576263 w 700088"/>
                <a:gd name="connsiteY3" fmla="*/ 54769 h 719137"/>
                <a:gd name="connsiteX4" fmla="*/ 528638 w 700088"/>
                <a:gd name="connsiteY4" fmla="*/ 73819 h 719137"/>
                <a:gd name="connsiteX5" fmla="*/ 466725 w 700088"/>
                <a:gd name="connsiteY5" fmla="*/ 95250 h 719137"/>
                <a:gd name="connsiteX6" fmla="*/ 419100 w 700088"/>
                <a:gd name="connsiteY6" fmla="*/ 102394 h 719137"/>
                <a:gd name="connsiteX7" fmla="*/ 307181 w 700088"/>
                <a:gd name="connsiteY7" fmla="*/ 135731 h 719137"/>
                <a:gd name="connsiteX8" fmla="*/ 197644 w 700088"/>
                <a:gd name="connsiteY8" fmla="*/ 166687 h 719137"/>
                <a:gd name="connsiteX9" fmla="*/ 154781 w 700088"/>
                <a:gd name="connsiteY9" fmla="*/ 180975 h 719137"/>
                <a:gd name="connsiteX10" fmla="*/ 64294 w 700088"/>
                <a:gd name="connsiteY10" fmla="*/ 200025 h 719137"/>
                <a:gd name="connsiteX11" fmla="*/ 16669 w 700088"/>
                <a:gd name="connsiteY11" fmla="*/ 214312 h 719137"/>
                <a:gd name="connsiteX12" fmla="*/ 16669 w 700088"/>
                <a:gd name="connsiteY12" fmla="*/ 214312 h 719137"/>
                <a:gd name="connsiteX13" fmla="*/ 0 w 700088"/>
                <a:gd name="connsiteY13" fmla="*/ 233362 h 719137"/>
                <a:gd name="connsiteX14" fmla="*/ 23813 w 700088"/>
                <a:gd name="connsiteY14" fmla="*/ 245269 h 719137"/>
                <a:gd name="connsiteX15" fmla="*/ 92869 w 700088"/>
                <a:gd name="connsiteY15" fmla="*/ 257175 h 719137"/>
                <a:gd name="connsiteX16" fmla="*/ 323850 w 700088"/>
                <a:gd name="connsiteY16" fmla="*/ 295275 h 719137"/>
                <a:gd name="connsiteX17" fmla="*/ 497681 w 700088"/>
                <a:gd name="connsiteY17" fmla="*/ 314325 h 719137"/>
                <a:gd name="connsiteX18" fmla="*/ 638175 w 700088"/>
                <a:gd name="connsiteY18" fmla="*/ 338137 h 719137"/>
                <a:gd name="connsiteX19" fmla="*/ 681038 w 700088"/>
                <a:gd name="connsiteY19" fmla="*/ 350044 h 719137"/>
                <a:gd name="connsiteX20" fmla="*/ 697706 w 700088"/>
                <a:gd name="connsiteY20" fmla="*/ 383381 h 719137"/>
                <a:gd name="connsiteX21" fmla="*/ 673894 w 700088"/>
                <a:gd name="connsiteY21" fmla="*/ 411956 h 719137"/>
                <a:gd name="connsiteX22" fmla="*/ 688181 w 700088"/>
                <a:gd name="connsiteY22" fmla="*/ 445294 h 719137"/>
                <a:gd name="connsiteX23" fmla="*/ 700088 w 700088"/>
                <a:gd name="connsiteY23" fmla="*/ 481012 h 719137"/>
                <a:gd name="connsiteX24" fmla="*/ 666750 w 700088"/>
                <a:gd name="connsiteY24" fmla="*/ 514350 h 719137"/>
                <a:gd name="connsiteX25" fmla="*/ 566738 w 700088"/>
                <a:gd name="connsiteY25" fmla="*/ 557212 h 719137"/>
                <a:gd name="connsiteX26" fmla="*/ 511969 w 700088"/>
                <a:gd name="connsiteY26" fmla="*/ 590550 h 719137"/>
                <a:gd name="connsiteX27" fmla="*/ 511969 w 700088"/>
                <a:gd name="connsiteY27" fmla="*/ 619125 h 719137"/>
                <a:gd name="connsiteX28" fmla="*/ 533400 w 700088"/>
                <a:gd name="connsiteY28" fmla="*/ 650081 h 719137"/>
                <a:gd name="connsiteX29" fmla="*/ 495300 w 700088"/>
                <a:gd name="connsiteY29" fmla="*/ 695325 h 719137"/>
                <a:gd name="connsiteX30" fmla="*/ 442913 w 700088"/>
                <a:gd name="connsiteY30" fmla="*/ 719137 h 71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00088" h="719137">
                  <a:moveTo>
                    <a:pt x="454819" y="0"/>
                  </a:moveTo>
                  <a:lnTo>
                    <a:pt x="511969" y="19050"/>
                  </a:lnTo>
                  <a:lnTo>
                    <a:pt x="540544" y="30956"/>
                  </a:lnTo>
                  <a:lnTo>
                    <a:pt x="576263" y="54769"/>
                  </a:lnTo>
                  <a:lnTo>
                    <a:pt x="528638" y="73819"/>
                  </a:lnTo>
                  <a:lnTo>
                    <a:pt x="466725" y="95250"/>
                  </a:lnTo>
                  <a:lnTo>
                    <a:pt x="419100" y="102394"/>
                  </a:lnTo>
                  <a:lnTo>
                    <a:pt x="307181" y="135731"/>
                  </a:lnTo>
                  <a:lnTo>
                    <a:pt x="197644" y="166687"/>
                  </a:lnTo>
                  <a:lnTo>
                    <a:pt x="154781" y="180975"/>
                  </a:lnTo>
                  <a:lnTo>
                    <a:pt x="64294" y="200025"/>
                  </a:lnTo>
                  <a:lnTo>
                    <a:pt x="16669" y="214312"/>
                  </a:lnTo>
                  <a:lnTo>
                    <a:pt x="16669" y="214312"/>
                  </a:lnTo>
                  <a:lnTo>
                    <a:pt x="0" y="233362"/>
                  </a:lnTo>
                  <a:lnTo>
                    <a:pt x="23813" y="245269"/>
                  </a:lnTo>
                  <a:lnTo>
                    <a:pt x="92869" y="257175"/>
                  </a:lnTo>
                  <a:lnTo>
                    <a:pt x="323850" y="295275"/>
                  </a:lnTo>
                  <a:lnTo>
                    <a:pt x="497681" y="314325"/>
                  </a:lnTo>
                  <a:lnTo>
                    <a:pt x="638175" y="338137"/>
                  </a:lnTo>
                  <a:lnTo>
                    <a:pt x="681038" y="350044"/>
                  </a:lnTo>
                  <a:lnTo>
                    <a:pt x="697706" y="383381"/>
                  </a:lnTo>
                  <a:lnTo>
                    <a:pt x="673894" y="411956"/>
                  </a:lnTo>
                  <a:lnTo>
                    <a:pt x="688181" y="445294"/>
                  </a:lnTo>
                  <a:lnTo>
                    <a:pt x="700088" y="481012"/>
                  </a:lnTo>
                  <a:lnTo>
                    <a:pt x="666750" y="514350"/>
                  </a:lnTo>
                  <a:lnTo>
                    <a:pt x="566738" y="557212"/>
                  </a:lnTo>
                  <a:lnTo>
                    <a:pt x="511969" y="590550"/>
                  </a:lnTo>
                  <a:lnTo>
                    <a:pt x="511969" y="619125"/>
                  </a:lnTo>
                  <a:lnTo>
                    <a:pt x="533400" y="650081"/>
                  </a:lnTo>
                  <a:lnTo>
                    <a:pt x="495300" y="695325"/>
                  </a:lnTo>
                  <a:lnTo>
                    <a:pt x="442913" y="719137"/>
                  </a:lnTo>
                </a:path>
              </a:pathLst>
            </a:cu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8" name="Freeform 17"/>
          <p:cNvSpPr/>
          <p:nvPr/>
        </p:nvSpPr>
        <p:spPr>
          <a:xfrm>
            <a:off x="6488906" y="3945736"/>
            <a:ext cx="426243" cy="626268"/>
          </a:xfrm>
          <a:custGeom>
            <a:avLst/>
            <a:gdLst>
              <a:gd name="connsiteX0" fmla="*/ 135731 w 426243"/>
              <a:gd name="connsiteY0" fmla="*/ 0 h 626268"/>
              <a:gd name="connsiteX1" fmla="*/ 119062 w 426243"/>
              <a:gd name="connsiteY1" fmla="*/ 69056 h 626268"/>
              <a:gd name="connsiteX2" fmla="*/ 104775 w 426243"/>
              <a:gd name="connsiteY2" fmla="*/ 80962 h 626268"/>
              <a:gd name="connsiteX3" fmla="*/ 92868 w 426243"/>
              <a:gd name="connsiteY3" fmla="*/ 100012 h 626268"/>
              <a:gd name="connsiteX4" fmla="*/ 71437 w 426243"/>
              <a:gd name="connsiteY4" fmla="*/ 119062 h 626268"/>
              <a:gd name="connsiteX5" fmla="*/ 54768 w 426243"/>
              <a:gd name="connsiteY5" fmla="*/ 140493 h 626268"/>
              <a:gd name="connsiteX6" fmla="*/ 42862 w 426243"/>
              <a:gd name="connsiteY6" fmla="*/ 164306 h 626268"/>
              <a:gd name="connsiteX7" fmla="*/ 40481 w 426243"/>
              <a:gd name="connsiteY7" fmla="*/ 188118 h 626268"/>
              <a:gd name="connsiteX8" fmla="*/ 50006 w 426243"/>
              <a:gd name="connsiteY8" fmla="*/ 207168 h 626268"/>
              <a:gd name="connsiteX9" fmla="*/ 73818 w 426243"/>
              <a:gd name="connsiteY9" fmla="*/ 230981 h 626268"/>
              <a:gd name="connsiteX10" fmla="*/ 111918 w 426243"/>
              <a:gd name="connsiteY10" fmla="*/ 242887 h 626268"/>
              <a:gd name="connsiteX11" fmla="*/ 154781 w 426243"/>
              <a:gd name="connsiteY11" fmla="*/ 264318 h 626268"/>
              <a:gd name="connsiteX12" fmla="*/ 250031 w 426243"/>
              <a:gd name="connsiteY12" fmla="*/ 297656 h 626268"/>
              <a:gd name="connsiteX13" fmla="*/ 314325 w 426243"/>
              <a:gd name="connsiteY13" fmla="*/ 319087 h 626268"/>
              <a:gd name="connsiteX14" fmla="*/ 388143 w 426243"/>
              <a:gd name="connsiteY14" fmla="*/ 352425 h 626268"/>
              <a:gd name="connsiteX15" fmla="*/ 426243 w 426243"/>
              <a:gd name="connsiteY15" fmla="*/ 378618 h 626268"/>
              <a:gd name="connsiteX16" fmla="*/ 426243 w 426243"/>
              <a:gd name="connsiteY16" fmla="*/ 392906 h 626268"/>
              <a:gd name="connsiteX17" fmla="*/ 366712 w 426243"/>
              <a:gd name="connsiteY17" fmla="*/ 419100 h 626268"/>
              <a:gd name="connsiteX18" fmla="*/ 316706 w 426243"/>
              <a:gd name="connsiteY18" fmla="*/ 435768 h 626268"/>
              <a:gd name="connsiteX19" fmla="*/ 240506 w 426243"/>
              <a:gd name="connsiteY19" fmla="*/ 452437 h 626268"/>
              <a:gd name="connsiteX20" fmla="*/ 159543 w 426243"/>
              <a:gd name="connsiteY20" fmla="*/ 466725 h 626268"/>
              <a:gd name="connsiteX21" fmla="*/ 128587 w 426243"/>
              <a:gd name="connsiteY21" fmla="*/ 476250 h 626268"/>
              <a:gd name="connsiteX22" fmla="*/ 64293 w 426243"/>
              <a:gd name="connsiteY22" fmla="*/ 490537 h 626268"/>
              <a:gd name="connsiteX23" fmla="*/ 16668 w 426243"/>
              <a:gd name="connsiteY23" fmla="*/ 509587 h 626268"/>
              <a:gd name="connsiteX24" fmla="*/ 0 w 426243"/>
              <a:gd name="connsiteY24" fmla="*/ 533400 h 626268"/>
              <a:gd name="connsiteX25" fmla="*/ 38100 w 426243"/>
              <a:gd name="connsiteY25" fmla="*/ 561975 h 626268"/>
              <a:gd name="connsiteX26" fmla="*/ 66675 w 426243"/>
              <a:gd name="connsiteY26" fmla="*/ 573881 h 626268"/>
              <a:gd name="connsiteX27" fmla="*/ 104775 w 426243"/>
              <a:gd name="connsiteY27" fmla="*/ 592931 h 626268"/>
              <a:gd name="connsiteX28" fmla="*/ 123825 w 426243"/>
              <a:gd name="connsiteY28" fmla="*/ 600075 h 626268"/>
              <a:gd name="connsiteX29" fmla="*/ 128587 w 426243"/>
              <a:gd name="connsiteY29" fmla="*/ 626268 h 62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6243" h="626268">
                <a:moveTo>
                  <a:pt x="135731" y="0"/>
                </a:moveTo>
                <a:lnTo>
                  <a:pt x="119062" y="69056"/>
                </a:lnTo>
                <a:lnTo>
                  <a:pt x="104775" y="80962"/>
                </a:lnTo>
                <a:lnTo>
                  <a:pt x="92868" y="100012"/>
                </a:lnTo>
                <a:lnTo>
                  <a:pt x="71437" y="119062"/>
                </a:lnTo>
                <a:lnTo>
                  <a:pt x="54768" y="140493"/>
                </a:lnTo>
                <a:lnTo>
                  <a:pt x="42862" y="164306"/>
                </a:lnTo>
                <a:lnTo>
                  <a:pt x="40481" y="188118"/>
                </a:lnTo>
                <a:lnTo>
                  <a:pt x="50006" y="207168"/>
                </a:lnTo>
                <a:lnTo>
                  <a:pt x="73818" y="230981"/>
                </a:lnTo>
                <a:lnTo>
                  <a:pt x="111918" y="242887"/>
                </a:lnTo>
                <a:lnTo>
                  <a:pt x="154781" y="264318"/>
                </a:lnTo>
                <a:lnTo>
                  <a:pt x="250031" y="297656"/>
                </a:lnTo>
                <a:lnTo>
                  <a:pt x="314325" y="319087"/>
                </a:lnTo>
                <a:lnTo>
                  <a:pt x="388143" y="352425"/>
                </a:lnTo>
                <a:lnTo>
                  <a:pt x="426243" y="378618"/>
                </a:lnTo>
                <a:lnTo>
                  <a:pt x="426243" y="392906"/>
                </a:lnTo>
                <a:lnTo>
                  <a:pt x="366712" y="419100"/>
                </a:lnTo>
                <a:lnTo>
                  <a:pt x="316706" y="435768"/>
                </a:lnTo>
                <a:lnTo>
                  <a:pt x="240506" y="452437"/>
                </a:lnTo>
                <a:lnTo>
                  <a:pt x="159543" y="466725"/>
                </a:lnTo>
                <a:lnTo>
                  <a:pt x="128587" y="476250"/>
                </a:lnTo>
                <a:lnTo>
                  <a:pt x="64293" y="490537"/>
                </a:lnTo>
                <a:lnTo>
                  <a:pt x="16668" y="509587"/>
                </a:lnTo>
                <a:lnTo>
                  <a:pt x="0" y="533400"/>
                </a:lnTo>
                <a:lnTo>
                  <a:pt x="38100" y="561975"/>
                </a:lnTo>
                <a:lnTo>
                  <a:pt x="66675" y="573881"/>
                </a:lnTo>
                <a:lnTo>
                  <a:pt x="104775" y="592931"/>
                </a:lnTo>
                <a:lnTo>
                  <a:pt x="123825" y="600075"/>
                </a:lnTo>
                <a:lnTo>
                  <a:pt x="128587" y="626268"/>
                </a:lnTo>
              </a:path>
            </a:pathLst>
          </a:cu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2" name="Group 21"/>
          <p:cNvGrpSpPr/>
          <p:nvPr/>
        </p:nvGrpSpPr>
        <p:grpSpPr>
          <a:xfrm>
            <a:off x="6107906" y="3393281"/>
            <a:ext cx="831056" cy="1716191"/>
            <a:chOff x="6107906" y="3393281"/>
            <a:chExt cx="831056" cy="1716191"/>
          </a:xfrm>
        </p:grpSpPr>
        <p:sp>
          <p:nvSpPr>
            <p:cNvPr id="17" name="Freeform 16"/>
            <p:cNvSpPr/>
            <p:nvPr/>
          </p:nvSpPr>
          <p:spPr>
            <a:xfrm>
              <a:off x="6107906" y="3393281"/>
              <a:ext cx="351062" cy="1716191"/>
            </a:xfrm>
            <a:custGeom>
              <a:avLst/>
              <a:gdLst>
                <a:gd name="connsiteX0" fmla="*/ 279206 w 362968"/>
                <a:gd name="connsiteY0" fmla="*/ 0 h 1772959"/>
                <a:gd name="connsiteX1" fmla="*/ 328067 w 362968"/>
                <a:gd name="connsiteY1" fmla="*/ 684055 h 1772959"/>
                <a:gd name="connsiteX2" fmla="*/ 0 w 362968"/>
                <a:gd name="connsiteY2" fmla="*/ 691035 h 1772959"/>
                <a:gd name="connsiteX3" fmla="*/ 13960 w 362968"/>
                <a:gd name="connsiteY3" fmla="*/ 1005142 h 1772959"/>
                <a:gd name="connsiteX4" fmla="*/ 362968 w 362968"/>
                <a:gd name="connsiteY4" fmla="*/ 998162 h 1772959"/>
                <a:gd name="connsiteX5" fmla="*/ 362968 w 362968"/>
                <a:gd name="connsiteY5" fmla="*/ 1772959 h 1772959"/>
                <a:gd name="connsiteX0" fmla="*/ 279206 w 362968"/>
                <a:gd name="connsiteY0" fmla="*/ 0 h 1772959"/>
                <a:gd name="connsiteX1" fmla="*/ 335629 w 362968"/>
                <a:gd name="connsiteY1" fmla="*/ 54387 h 1772959"/>
                <a:gd name="connsiteX2" fmla="*/ 328067 w 362968"/>
                <a:gd name="connsiteY2" fmla="*/ 684055 h 1772959"/>
                <a:gd name="connsiteX3" fmla="*/ 0 w 362968"/>
                <a:gd name="connsiteY3" fmla="*/ 691035 h 1772959"/>
                <a:gd name="connsiteX4" fmla="*/ 13960 w 362968"/>
                <a:gd name="connsiteY4" fmla="*/ 1005142 h 1772959"/>
                <a:gd name="connsiteX5" fmla="*/ 362968 w 362968"/>
                <a:gd name="connsiteY5" fmla="*/ 998162 h 1772959"/>
                <a:gd name="connsiteX6" fmla="*/ 362968 w 362968"/>
                <a:gd name="connsiteY6" fmla="*/ 1772959 h 1772959"/>
                <a:gd name="connsiteX0" fmla="*/ 335629 w 362968"/>
                <a:gd name="connsiteY0" fmla="*/ 0 h 1794772"/>
                <a:gd name="connsiteX1" fmla="*/ 335629 w 362968"/>
                <a:gd name="connsiteY1" fmla="*/ 76200 h 1794772"/>
                <a:gd name="connsiteX2" fmla="*/ 328067 w 362968"/>
                <a:gd name="connsiteY2" fmla="*/ 705868 h 1794772"/>
                <a:gd name="connsiteX3" fmla="*/ 0 w 362968"/>
                <a:gd name="connsiteY3" fmla="*/ 712848 h 1794772"/>
                <a:gd name="connsiteX4" fmla="*/ 13960 w 362968"/>
                <a:gd name="connsiteY4" fmla="*/ 1026955 h 1794772"/>
                <a:gd name="connsiteX5" fmla="*/ 362968 w 362968"/>
                <a:gd name="connsiteY5" fmla="*/ 1019975 h 1794772"/>
                <a:gd name="connsiteX6" fmla="*/ 362968 w 362968"/>
                <a:gd name="connsiteY6" fmla="*/ 1794772 h 1794772"/>
                <a:gd name="connsiteX0" fmla="*/ 335629 w 362968"/>
                <a:gd name="connsiteY0" fmla="*/ 0 h 1794772"/>
                <a:gd name="connsiteX1" fmla="*/ 335629 w 362968"/>
                <a:gd name="connsiteY1" fmla="*/ 76200 h 1794772"/>
                <a:gd name="connsiteX2" fmla="*/ 354261 w 362968"/>
                <a:gd name="connsiteY2" fmla="*/ 851124 h 1794772"/>
                <a:gd name="connsiteX3" fmla="*/ 0 w 362968"/>
                <a:gd name="connsiteY3" fmla="*/ 712848 h 1794772"/>
                <a:gd name="connsiteX4" fmla="*/ 13960 w 362968"/>
                <a:gd name="connsiteY4" fmla="*/ 1026955 h 1794772"/>
                <a:gd name="connsiteX5" fmla="*/ 362968 w 362968"/>
                <a:gd name="connsiteY5" fmla="*/ 1019975 h 1794772"/>
                <a:gd name="connsiteX6" fmla="*/ 362968 w 362968"/>
                <a:gd name="connsiteY6" fmla="*/ 1794772 h 1794772"/>
                <a:gd name="connsiteX0" fmla="*/ 321669 w 349008"/>
                <a:gd name="connsiteY0" fmla="*/ 0 h 1794772"/>
                <a:gd name="connsiteX1" fmla="*/ 321669 w 349008"/>
                <a:gd name="connsiteY1" fmla="*/ 76200 h 1794772"/>
                <a:gd name="connsiteX2" fmla="*/ 340301 w 349008"/>
                <a:gd name="connsiteY2" fmla="*/ 851124 h 1794772"/>
                <a:gd name="connsiteX3" fmla="*/ 327 w 349008"/>
                <a:gd name="connsiteY3" fmla="*/ 850960 h 1794772"/>
                <a:gd name="connsiteX4" fmla="*/ 0 w 349008"/>
                <a:gd name="connsiteY4" fmla="*/ 1026955 h 1794772"/>
                <a:gd name="connsiteX5" fmla="*/ 349008 w 349008"/>
                <a:gd name="connsiteY5" fmla="*/ 1019975 h 1794772"/>
                <a:gd name="connsiteX6" fmla="*/ 349008 w 349008"/>
                <a:gd name="connsiteY6" fmla="*/ 1794772 h 1794772"/>
                <a:gd name="connsiteX0" fmla="*/ 323723 w 351062"/>
                <a:gd name="connsiteY0" fmla="*/ 0 h 1794772"/>
                <a:gd name="connsiteX1" fmla="*/ 323723 w 351062"/>
                <a:gd name="connsiteY1" fmla="*/ 76200 h 1794772"/>
                <a:gd name="connsiteX2" fmla="*/ 342355 w 351062"/>
                <a:gd name="connsiteY2" fmla="*/ 851124 h 1794772"/>
                <a:gd name="connsiteX3" fmla="*/ 0 w 351062"/>
                <a:gd name="connsiteY3" fmla="*/ 839054 h 1794772"/>
                <a:gd name="connsiteX4" fmla="*/ 2054 w 351062"/>
                <a:gd name="connsiteY4" fmla="*/ 1026955 h 1794772"/>
                <a:gd name="connsiteX5" fmla="*/ 351062 w 351062"/>
                <a:gd name="connsiteY5" fmla="*/ 1019975 h 1794772"/>
                <a:gd name="connsiteX6" fmla="*/ 351062 w 351062"/>
                <a:gd name="connsiteY6" fmla="*/ 1794772 h 1794772"/>
                <a:gd name="connsiteX0" fmla="*/ 323723 w 351062"/>
                <a:gd name="connsiteY0" fmla="*/ 0 h 1794772"/>
                <a:gd name="connsiteX1" fmla="*/ 323723 w 351062"/>
                <a:gd name="connsiteY1" fmla="*/ 76200 h 1794772"/>
                <a:gd name="connsiteX2" fmla="*/ 347117 w 351062"/>
                <a:gd name="connsiteY2" fmla="*/ 832074 h 1794772"/>
                <a:gd name="connsiteX3" fmla="*/ 0 w 351062"/>
                <a:gd name="connsiteY3" fmla="*/ 839054 h 1794772"/>
                <a:gd name="connsiteX4" fmla="*/ 2054 w 351062"/>
                <a:gd name="connsiteY4" fmla="*/ 1026955 h 1794772"/>
                <a:gd name="connsiteX5" fmla="*/ 351062 w 351062"/>
                <a:gd name="connsiteY5" fmla="*/ 1019975 h 1794772"/>
                <a:gd name="connsiteX6" fmla="*/ 351062 w 351062"/>
                <a:gd name="connsiteY6" fmla="*/ 1794772 h 1794772"/>
                <a:gd name="connsiteX0" fmla="*/ 323723 w 351062"/>
                <a:gd name="connsiteY0" fmla="*/ 0 h 1794772"/>
                <a:gd name="connsiteX1" fmla="*/ 323723 w 351062"/>
                <a:gd name="connsiteY1" fmla="*/ 76200 h 1794772"/>
                <a:gd name="connsiteX2" fmla="*/ 347117 w 351062"/>
                <a:gd name="connsiteY2" fmla="*/ 832074 h 1794772"/>
                <a:gd name="connsiteX3" fmla="*/ 0 w 351062"/>
                <a:gd name="connsiteY3" fmla="*/ 827148 h 1794772"/>
                <a:gd name="connsiteX4" fmla="*/ 2054 w 351062"/>
                <a:gd name="connsiteY4" fmla="*/ 1026955 h 1794772"/>
                <a:gd name="connsiteX5" fmla="*/ 351062 w 351062"/>
                <a:gd name="connsiteY5" fmla="*/ 1019975 h 1794772"/>
                <a:gd name="connsiteX6" fmla="*/ 351062 w 351062"/>
                <a:gd name="connsiteY6" fmla="*/ 1794772 h 1794772"/>
                <a:gd name="connsiteX0" fmla="*/ 323723 w 351062"/>
                <a:gd name="connsiteY0" fmla="*/ 0 h 1794772"/>
                <a:gd name="connsiteX1" fmla="*/ 333248 w 351062"/>
                <a:gd name="connsiteY1" fmla="*/ 78581 h 1794772"/>
                <a:gd name="connsiteX2" fmla="*/ 347117 w 351062"/>
                <a:gd name="connsiteY2" fmla="*/ 832074 h 1794772"/>
                <a:gd name="connsiteX3" fmla="*/ 0 w 351062"/>
                <a:gd name="connsiteY3" fmla="*/ 827148 h 1794772"/>
                <a:gd name="connsiteX4" fmla="*/ 2054 w 351062"/>
                <a:gd name="connsiteY4" fmla="*/ 1026955 h 1794772"/>
                <a:gd name="connsiteX5" fmla="*/ 351062 w 351062"/>
                <a:gd name="connsiteY5" fmla="*/ 1019975 h 1794772"/>
                <a:gd name="connsiteX6" fmla="*/ 351062 w 351062"/>
                <a:gd name="connsiteY6" fmla="*/ 1794772 h 1794772"/>
                <a:gd name="connsiteX0" fmla="*/ 347536 w 351062"/>
                <a:gd name="connsiteY0" fmla="*/ 0 h 1794772"/>
                <a:gd name="connsiteX1" fmla="*/ 333248 w 351062"/>
                <a:gd name="connsiteY1" fmla="*/ 78581 h 1794772"/>
                <a:gd name="connsiteX2" fmla="*/ 347117 w 351062"/>
                <a:gd name="connsiteY2" fmla="*/ 832074 h 1794772"/>
                <a:gd name="connsiteX3" fmla="*/ 0 w 351062"/>
                <a:gd name="connsiteY3" fmla="*/ 827148 h 1794772"/>
                <a:gd name="connsiteX4" fmla="*/ 2054 w 351062"/>
                <a:gd name="connsiteY4" fmla="*/ 1026955 h 1794772"/>
                <a:gd name="connsiteX5" fmla="*/ 351062 w 351062"/>
                <a:gd name="connsiteY5" fmla="*/ 1019975 h 1794772"/>
                <a:gd name="connsiteX6" fmla="*/ 351062 w 351062"/>
                <a:gd name="connsiteY6" fmla="*/ 1794772 h 1794772"/>
                <a:gd name="connsiteX0" fmla="*/ 333248 w 351062"/>
                <a:gd name="connsiteY0" fmla="*/ 0 h 1716191"/>
                <a:gd name="connsiteX1" fmla="*/ 347117 w 351062"/>
                <a:gd name="connsiteY1" fmla="*/ 753493 h 1716191"/>
                <a:gd name="connsiteX2" fmla="*/ 0 w 351062"/>
                <a:gd name="connsiteY2" fmla="*/ 748567 h 1716191"/>
                <a:gd name="connsiteX3" fmla="*/ 2054 w 351062"/>
                <a:gd name="connsiteY3" fmla="*/ 948374 h 1716191"/>
                <a:gd name="connsiteX4" fmla="*/ 351062 w 351062"/>
                <a:gd name="connsiteY4" fmla="*/ 941394 h 1716191"/>
                <a:gd name="connsiteX5" fmla="*/ 351062 w 351062"/>
                <a:gd name="connsiteY5" fmla="*/ 1716191 h 1716191"/>
                <a:gd name="connsiteX0" fmla="*/ 333248 w 351062"/>
                <a:gd name="connsiteY0" fmla="*/ 0 h 1716191"/>
                <a:gd name="connsiteX1" fmla="*/ 325686 w 351062"/>
                <a:gd name="connsiteY1" fmla="*/ 748731 h 1716191"/>
                <a:gd name="connsiteX2" fmla="*/ 0 w 351062"/>
                <a:gd name="connsiteY2" fmla="*/ 748567 h 1716191"/>
                <a:gd name="connsiteX3" fmla="*/ 2054 w 351062"/>
                <a:gd name="connsiteY3" fmla="*/ 948374 h 1716191"/>
                <a:gd name="connsiteX4" fmla="*/ 351062 w 351062"/>
                <a:gd name="connsiteY4" fmla="*/ 941394 h 1716191"/>
                <a:gd name="connsiteX5" fmla="*/ 351062 w 351062"/>
                <a:gd name="connsiteY5" fmla="*/ 1716191 h 1716191"/>
                <a:gd name="connsiteX0" fmla="*/ 333248 w 351062"/>
                <a:gd name="connsiteY0" fmla="*/ 0 h 1716191"/>
                <a:gd name="connsiteX1" fmla="*/ 332830 w 351062"/>
                <a:gd name="connsiteY1" fmla="*/ 743969 h 1716191"/>
                <a:gd name="connsiteX2" fmla="*/ 0 w 351062"/>
                <a:gd name="connsiteY2" fmla="*/ 748567 h 1716191"/>
                <a:gd name="connsiteX3" fmla="*/ 2054 w 351062"/>
                <a:gd name="connsiteY3" fmla="*/ 948374 h 1716191"/>
                <a:gd name="connsiteX4" fmla="*/ 351062 w 351062"/>
                <a:gd name="connsiteY4" fmla="*/ 941394 h 1716191"/>
                <a:gd name="connsiteX5" fmla="*/ 351062 w 351062"/>
                <a:gd name="connsiteY5" fmla="*/ 1716191 h 1716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062" h="1716191">
                  <a:moveTo>
                    <a:pt x="333248" y="0"/>
                  </a:moveTo>
                  <a:cubicBezTo>
                    <a:pt x="330727" y="209889"/>
                    <a:pt x="335351" y="534080"/>
                    <a:pt x="332830" y="743969"/>
                  </a:cubicBezTo>
                  <a:lnTo>
                    <a:pt x="0" y="748567"/>
                  </a:lnTo>
                  <a:cubicBezTo>
                    <a:pt x="685" y="811201"/>
                    <a:pt x="1369" y="885740"/>
                    <a:pt x="2054" y="948374"/>
                  </a:cubicBezTo>
                  <a:lnTo>
                    <a:pt x="351062" y="941394"/>
                  </a:lnTo>
                  <a:lnTo>
                    <a:pt x="351062" y="1716191"/>
                  </a:lnTo>
                </a:path>
              </a:pathLst>
            </a:custGeom>
            <a:ln w="571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flipH="1" flipV="1">
              <a:off x="6527005" y="3902964"/>
              <a:ext cx="411957" cy="630936"/>
            </a:xfrm>
            <a:custGeom>
              <a:avLst/>
              <a:gdLst>
                <a:gd name="connsiteX0" fmla="*/ 135731 w 426243"/>
                <a:gd name="connsiteY0" fmla="*/ 0 h 626268"/>
                <a:gd name="connsiteX1" fmla="*/ 119062 w 426243"/>
                <a:gd name="connsiteY1" fmla="*/ 69056 h 626268"/>
                <a:gd name="connsiteX2" fmla="*/ 104775 w 426243"/>
                <a:gd name="connsiteY2" fmla="*/ 80962 h 626268"/>
                <a:gd name="connsiteX3" fmla="*/ 92868 w 426243"/>
                <a:gd name="connsiteY3" fmla="*/ 100012 h 626268"/>
                <a:gd name="connsiteX4" fmla="*/ 71437 w 426243"/>
                <a:gd name="connsiteY4" fmla="*/ 119062 h 626268"/>
                <a:gd name="connsiteX5" fmla="*/ 54768 w 426243"/>
                <a:gd name="connsiteY5" fmla="*/ 140493 h 626268"/>
                <a:gd name="connsiteX6" fmla="*/ 42862 w 426243"/>
                <a:gd name="connsiteY6" fmla="*/ 164306 h 626268"/>
                <a:gd name="connsiteX7" fmla="*/ 40481 w 426243"/>
                <a:gd name="connsiteY7" fmla="*/ 188118 h 626268"/>
                <a:gd name="connsiteX8" fmla="*/ 50006 w 426243"/>
                <a:gd name="connsiteY8" fmla="*/ 207168 h 626268"/>
                <a:gd name="connsiteX9" fmla="*/ 73818 w 426243"/>
                <a:gd name="connsiteY9" fmla="*/ 230981 h 626268"/>
                <a:gd name="connsiteX10" fmla="*/ 111918 w 426243"/>
                <a:gd name="connsiteY10" fmla="*/ 242887 h 626268"/>
                <a:gd name="connsiteX11" fmla="*/ 154781 w 426243"/>
                <a:gd name="connsiteY11" fmla="*/ 264318 h 626268"/>
                <a:gd name="connsiteX12" fmla="*/ 250031 w 426243"/>
                <a:gd name="connsiteY12" fmla="*/ 297656 h 626268"/>
                <a:gd name="connsiteX13" fmla="*/ 314325 w 426243"/>
                <a:gd name="connsiteY13" fmla="*/ 319087 h 626268"/>
                <a:gd name="connsiteX14" fmla="*/ 388143 w 426243"/>
                <a:gd name="connsiteY14" fmla="*/ 352425 h 626268"/>
                <a:gd name="connsiteX15" fmla="*/ 426243 w 426243"/>
                <a:gd name="connsiteY15" fmla="*/ 378618 h 626268"/>
                <a:gd name="connsiteX16" fmla="*/ 426243 w 426243"/>
                <a:gd name="connsiteY16" fmla="*/ 392906 h 626268"/>
                <a:gd name="connsiteX17" fmla="*/ 366712 w 426243"/>
                <a:gd name="connsiteY17" fmla="*/ 419100 h 626268"/>
                <a:gd name="connsiteX18" fmla="*/ 316706 w 426243"/>
                <a:gd name="connsiteY18" fmla="*/ 435768 h 626268"/>
                <a:gd name="connsiteX19" fmla="*/ 240506 w 426243"/>
                <a:gd name="connsiteY19" fmla="*/ 452437 h 626268"/>
                <a:gd name="connsiteX20" fmla="*/ 159543 w 426243"/>
                <a:gd name="connsiteY20" fmla="*/ 466725 h 626268"/>
                <a:gd name="connsiteX21" fmla="*/ 128587 w 426243"/>
                <a:gd name="connsiteY21" fmla="*/ 476250 h 626268"/>
                <a:gd name="connsiteX22" fmla="*/ 64293 w 426243"/>
                <a:gd name="connsiteY22" fmla="*/ 490537 h 626268"/>
                <a:gd name="connsiteX23" fmla="*/ 16668 w 426243"/>
                <a:gd name="connsiteY23" fmla="*/ 509587 h 626268"/>
                <a:gd name="connsiteX24" fmla="*/ 0 w 426243"/>
                <a:gd name="connsiteY24" fmla="*/ 533400 h 626268"/>
                <a:gd name="connsiteX25" fmla="*/ 38100 w 426243"/>
                <a:gd name="connsiteY25" fmla="*/ 561975 h 626268"/>
                <a:gd name="connsiteX26" fmla="*/ 66675 w 426243"/>
                <a:gd name="connsiteY26" fmla="*/ 573881 h 626268"/>
                <a:gd name="connsiteX27" fmla="*/ 104775 w 426243"/>
                <a:gd name="connsiteY27" fmla="*/ 592931 h 626268"/>
                <a:gd name="connsiteX28" fmla="*/ 123825 w 426243"/>
                <a:gd name="connsiteY28" fmla="*/ 600075 h 626268"/>
                <a:gd name="connsiteX29" fmla="*/ 128587 w 426243"/>
                <a:gd name="connsiteY29" fmla="*/ 626268 h 62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6243" h="626268">
                  <a:moveTo>
                    <a:pt x="135731" y="0"/>
                  </a:moveTo>
                  <a:lnTo>
                    <a:pt x="119062" y="69056"/>
                  </a:lnTo>
                  <a:lnTo>
                    <a:pt x="104775" y="80962"/>
                  </a:lnTo>
                  <a:lnTo>
                    <a:pt x="92868" y="100012"/>
                  </a:lnTo>
                  <a:lnTo>
                    <a:pt x="71437" y="119062"/>
                  </a:lnTo>
                  <a:lnTo>
                    <a:pt x="54768" y="140493"/>
                  </a:lnTo>
                  <a:lnTo>
                    <a:pt x="42862" y="164306"/>
                  </a:lnTo>
                  <a:lnTo>
                    <a:pt x="40481" y="188118"/>
                  </a:lnTo>
                  <a:lnTo>
                    <a:pt x="50006" y="207168"/>
                  </a:lnTo>
                  <a:lnTo>
                    <a:pt x="73818" y="230981"/>
                  </a:lnTo>
                  <a:lnTo>
                    <a:pt x="111918" y="242887"/>
                  </a:lnTo>
                  <a:lnTo>
                    <a:pt x="154781" y="264318"/>
                  </a:lnTo>
                  <a:lnTo>
                    <a:pt x="250031" y="297656"/>
                  </a:lnTo>
                  <a:lnTo>
                    <a:pt x="314325" y="319087"/>
                  </a:lnTo>
                  <a:lnTo>
                    <a:pt x="388143" y="352425"/>
                  </a:lnTo>
                  <a:lnTo>
                    <a:pt x="426243" y="378618"/>
                  </a:lnTo>
                  <a:lnTo>
                    <a:pt x="426243" y="392906"/>
                  </a:lnTo>
                  <a:lnTo>
                    <a:pt x="366712" y="419100"/>
                  </a:lnTo>
                  <a:lnTo>
                    <a:pt x="316706" y="435768"/>
                  </a:lnTo>
                  <a:lnTo>
                    <a:pt x="240506" y="452437"/>
                  </a:lnTo>
                  <a:lnTo>
                    <a:pt x="159543" y="466725"/>
                  </a:lnTo>
                  <a:lnTo>
                    <a:pt x="128587" y="476250"/>
                  </a:lnTo>
                  <a:lnTo>
                    <a:pt x="64293" y="490537"/>
                  </a:lnTo>
                  <a:lnTo>
                    <a:pt x="16668" y="509587"/>
                  </a:lnTo>
                  <a:lnTo>
                    <a:pt x="0" y="533400"/>
                  </a:lnTo>
                  <a:lnTo>
                    <a:pt x="38100" y="561975"/>
                  </a:lnTo>
                  <a:lnTo>
                    <a:pt x="66675" y="573881"/>
                  </a:lnTo>
                  <a:lnTo>
                    <a:pt x="104775" y="592931"/>
                  </a:lnTo>
                  <a:lnTo>
                    <a:pt x="123825" y="600075"/>
                  </a:lnTo>
                  <a:lnTo>
                    <a:pt x="128587" y="626268"/>
                  </a:lnTo>
                </a:path>
              </a:pathLst>
            </a:cu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0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2F2A387-2714-4BF1-94C0-87ADEFC08C47}" type="slidenum">
              <a:rPr lang="en-US" smtClean="0"/>
              <a:pPr/>
              <a:t>11</a:t>
            </a:fld>
            <a:endParaRPr lang="en-US"/>
          </a:p>
        </p:txBody>
      </p:sp>
      <p:sp>
        <p:nvSpPr>
          <p:cNvPr id="3" name="Title 2"/>
          <p:cNvSpPr>
            <a:spLocks noGrp="1"/>
          </p:cNvSpPr>
          <p:nvPr>
            <p:ph type="title"/>
          </p:nvPr>
        </p:nvSpPr>
        <p:spPr/>
        <p:txBody>
          <a:bodyPr/>
          <a:lstStyle/>
          <a:p>
            <a:r>
              <a:rPr lang="en-US" dirty="0" smtClean="0"/>
              <a:t>The Modeling Process</a:t>
            </a:r>
            <a:endParaRPr lang="en-US" dirty="0"/>
          </a:p>
        </p:txBody>
      </p:sp>
      <p:sp>
        <p:nvSpPr>
          <p:cNvPr id="4" name="Rectangle 3"/>
          <p:cNvSpPr/>
          <p:nvPr/>
        </p:nvSpPr>
        <p:spPr>
          <a:xfrm>
            <a:off x="685800" y="3848100"/>
            <a:ext cx="7620000" cy="1438855"/>
          </a:xfrm>
          <a:prstGeom prst="rect">
            <a:avLst/>
          </a:prstGeom>
        </p:spPr>
        <p:txBody>
          <a:bodyPr wrap="square">
            <a:spAutoFit/>
          </a:bodyPr>
          <a:lstStyle/>
          <a:p>
            <a:pPr>
              <a:lnSpc>
                <a:spcPts val="2100"/>
              </a:lnSpc>
              <a:buFont typeface="Arial" pitchFamily="34" charset="0"/>
              <a:buChar char="•"/>
            </a:pPr>
            <a:r>
              <a:rPr lang="en-US" dirty="0" smtClean="0"/>
              <a:t> We use the velocity (sonic) and density logs to compute an impedance log</a:t>
            </a:r>
          </a:p>
          <a:p>
            <a:pPr>
              <a:lnSpc>
                <a:spcPts val="2100"/>
              </a:lnSpc>
              <a:buFont typeface="Arial" pitchFamily="34" charset="0"/>
              <a:buChar char="•"/>
            </a:pPr>
            <a:r>
              <a:rPr lang="en-US" dirty="0" smtClean="0"/>
              <a:t> We calculate the reflection coefficients from  </a:t>
            </a:r>
            <a:r>
              <a:rPr lang="en-US" dirty="0" smtClean="0"/>
              <a:t>impedance: </a:t>
            </a:r>
            <a:r>
              <a:rPr lang="en-US" dirty="0" smtClean="0">
                <a:latin typeface="Symbol" pitchFamily="18" charset="2"/>
              </a:rPr>
              <a:t>D</a:t>
            </a:r>
            <a:r>
              <a:rPr lang="en-US" dirty="0" smtClean="0"/>
              <a:t>I/(I</a:t>
            </a:r>
            <a:r>
              <a:rPr lang="en-US" baseline="-25000" dirty="0" smtClean="0"/>
              <a:t>1</a:t>
            </a:r>
            <a:r>
              <a:rPr lang="en-US" dirty="0" smtClean="0"/>
              <a:t>+I</a:t>
            </a:r>
            <a:r>
              <a:rPr lang="en-US" baseline="-25000" dirty="0" smtClean="0"/>
              <a:t>2</a:t>
            </a:r>
            <a:r>
              <a:rPr lang="en-US" dirty="0" smtClean="0"/>
              <a:t>)</a:t>
            </a:r>
          </a:p>
          <a:p>
            <a:pPr>
              <a:lnSpc>
                <a:spcPts val="2100"/>
              </a:lnSpc>
              <a:buFont typeface="Arial" pitchFamily="34" charset="0"/>
              <a:buChar char="•"/>
            </a:pPr>
            <a:r>
              <a:rPr lang="en-US" dirty="0" smtClean="0"/>
              <a:t> We convolve the wavelet with the RC series to get individual wavelets</a:t>
            </a:r>
          </a:p>
          <a:p>
            <a:pPr>
              <a:lnSpc>
                <a:spcPts val="2100"/>
              </a:lnSpc>
              <a:buFont typeface="Arial" pitchFamily="34" charset="0"/>
              <a:buChar char="•"/>
            </a:pPr>
            <a:r>
              <a:rPr lang="en-US" dirty="0" smtClean="0"/>
              <a:t> Each RC generates a wavelet whose amplitude is proportional to the RC</a:t>
            </a:r>
          </a:p>
          <a:p>
            <a:pPr>
              <a:lnSpc>
                <a:spcPts val="2100"/>
              </a:lnSpc>
              <a:buFont typeface="Arial" pitchFamily="34" charset="0"/>
              <a:buChar char="•"/>
            </a:pPr>
            <a:r>
              <a:rPr lang="en-US" dirty="0" smtClean="0"/>
              <a:t> We sum the individual wavelets to get the synthetic seismic trace</a:t>
            </a:r>
            <a:endParaRPr lang="en-US" dirty="0"/>
          </a:p>
        </p:txBody>
      </p:sp>
      <p:sp>
        <p:nvSpPr>
          <p:cNvPr id="5" name="Footer Placeholder 3"/>
          <p:cNvSpPr txBox="1">
            <a:spLocks/>
          </p:cNvSpPr>
          <p:nvPr/>
        </p:nvSpPr>
        <p:spPr>
          <a:xfrm>
            <a:off x="0" y="5464791"/>
            <a:ext cx="3886200" cy="246221"/>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wrap="square"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Schroeder (2006)  Courtesy of ExxonMobil</a:t>
            </a:r>
            <a:endParaRPr kumimoji="0" lang="en-US" sz="1000" b="0" i="1"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7" name="Freeform 4"/>
          <p:cNvSpPr>
            <a:spLocks/>
          </p:cNvSpPr>
          <p:nvPr/>
        </p:nvSpPr>
        <p:spPr bwMode="auto">
          <a:xfrm flipH="1">
            <a:off x="1339850" y="1360487"/>
            <a:ext cx="430213" cy="2170113"/>
          </a:xfrm>
          <a:custGeom>
            <a:avLst/>
            <a:gdLst>
              <a:gd name="T0" fmla="*/ 231775 w 271"/>
              <a:gd name="T1" fmla="*/ 0 h 1367"/>
              <a:gd name="T2" fmla="*/ 231775 w 271"/>
              <a:gd name="T3" fmla="*/ 560388 h 1367"/>
              <a:gd name="T4" fmla="*/ 430213 w 271"/>
              <a:gd name="T5" fmla="*/ 560388 h 1367"/>
              <a:gd name="T6" fmla="*/ 430213 w 271"/>
              <a:gd name="T7" fmla="*/ 914400 h 1367"/>
              <a:gd name="T8" fmla="*/ 242888 w 271"/>
              <a:gd name="T9" fmla="*/ 914400 h 1367"/>
              <a:gd name="T10" fmla="*/ 242888 w 271"/>
              <a:gd name="T11" fmla="*/ 1376363 h 1367"/>
              <a:gd name="T12" fmla="*/ 0 w 271"/>
              <a:gd name="T13" fmla="*/ 1376363 h 1367"/>
              <a:gd name="T14" fmla="*/ 0 w 271"/>
              <a:gd name="T15" fmla="*/ 1717675 h 1367"/>
              <a:gd name="T16" fmla="*/ 254000 w 271"/>
              <a:gd name="T17" fmla="*/ 1717675 h 1367"/>
              <a:gd name="T18" fmla="*/ 254000 w 271"/>
              <a:gd name="T19" fmla="*/ 2170113 h 13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1"/>
              <a:gd name="T31" fmla="*/ 0 h 1367"/>
              <a:gd name="T32" fmla="*/ 271 w 271"/>
              <a:gd name="T33" fmla="*/ 1367 h 13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1" h="1367">
                <a:moveTo>
                  <a:pt x="146" y="0"/>
                </a:moveTo>
                <a:lnTo>
                  <a:pt x="146" y="353"/>
                </a:lnTo>
                <a:lnTo>
                  <a:pt x="271" y="353"/>
                </a:lnTo>
                <a:lnTo>
                  <a:pt x="271" y="576"/>
                </a:lnTo>
                <a:lnTo>
                  <a:pt x="153" y="576"/>
                </a:lnTo>
                <a:lnTo>
                  <a:pt x="153" y="867"/>
                </a:lnTo>
                <a:lnTo>
                  <a:pt x="0" y="867"/>
                </a:lnTo>
                <a:lnTo>
                  <a:pt x="0" y="1082"/>
                </a:lnTo>
                <a:lnTo>
                  <a:pt x="160" y="1082"/>
                </a:lnTo>
                <a:lnTo>
                  <a:pt x="160" y="1367"/>
                </a:lnTo>
              </a:path>
            </a:pathLst>
          </a:custGeom>
          <a:noFill/>
          <a:ln w="38100">
            <a:solidFill>
              <a:schemeClr val="tx1"/>
            </a:solidFill>
            <a:round/>
            <a:headEnd/>
            <a:tailEnd/>
          </a:ln>
        </p:spPr>
        <p:txBody>
          <a:bodyPr/>
          <a:lstStyle/>
          <a:p>
            <a:endParaRPr lang="en-US"/>
          </a:p>
        </p:txBody>
      </p:sp>
      <p:sp>
        <p:nvSpPr>
          <p:cNvPr id="13" name="Freeform 10"/>
          <p:cNvSpPr>
            <a:spLocks/>
          </p:cNvSpPr>
          <p:nvPr/>
        </p:nvSpPr>
        <p:spPr bwMode="auto">
          <a:xfrm>
            <a:off x="2312988" y="1349375"/>
            <a:ext cx="254000" cy="2203450"/>
          </a:xfrm>
          <a:custGeom>
            <a:avLst/>
            <a:gdLst>
              <a:gd name="T0" fmla="*/ 188913 w 160"/>
              <a:gd name="T1" fmla="*/ 0 h 1388"/>
              <a:gd name="T2" fmla="*/ 188913 w 160"/>
              <a:gd name="T3" fmla="*/ 561975 h 1388"/>
              <a:gd name="T4" fmla="*/ 0 w 160"/>
              <a:gd name="T5" fmla="*/ 561975 h 1388"/>
              <a:gd name="T6" fmla="*/ 0 w 160"/>
              <a:gd name="T7" fmla="*/ 903288 h 1388"/>
              <a:gd name="T8" fmla="*/ 188913 w 160"/>
              <a:gd name="T9" fmla="*/ 914400 h 1388"/>
              <a:gd name="T10" fmla="*/ 188913 w 160"/>
              <a:gd name="T11" fmla="*/ 1387475 h 1388"/>
              <a:gd name="T12" fmla="*/ 111125 w 160"/>
              <a:gd name="T13" fmla="*/ 1387475 h 1388"/>
              <a:gd name="T14" fmla="*/ 111125 w 160"/>
              <a:gd name="T15" fmla="*/ 1706563 h 1388"/>
              <a:gd name="T16" fmla="*/ 254000 w 160"/>
              <a:gd name="T17" fmla="*/ 1706563 h 1388"/>
              <a:gd name="T18" fmla="*/ 254000 w 160"/>
              <a:gd name="T19" fmla="*/ 2203450 h 13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0"/>
              <a:gd name="T31" fmla="*/ 0 h 1388"/>
              <a:gd name="T32" fmla="*/ 160 w 160"/>
              <a:gd name="T33" fmla="*/ 1388 h 13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0" h="1388">
                <a:moveTo>
                  <a:pt x="119" y="0"/>
                </a:moveTo>
                <a:lnTo>
                  <a:pt x="119" y="354"/>
                </a:lnTo>
                <a:lnTo>
                  <a:pt x="0" y="354"/>
                </a:lnTo>
                <a:lnTo>
                  <a:pt x="0" y="569"/>
                </a:lnTo>
                <a:lnTo>
                  <a:pt x="119" y="576"/>
                </a:lnTo>
                <a:lnTo>
                  <a:pt x="119" y="874"/>
                </a:lnTo>
                <a:lnTo>
                  <a:pt x="70" y="874"/>
                </a:lnTo>
                <a:lnTo>
                  <a:pt x="70" y="1075"/>
                </a:lnTo>
                <a:lnTo>
                  <a:pt x="160" y="1075"/>
                </a:lnTo>
                <a:lnTo>
                  <a:pt x="160" y="1388"/>
                </a:lnTo>
              </a:path>
            </a:pathLst>
          </a:custGeom>
          <a:noFill/>
          <a:ln w="38100">
            <a:solidFill>
              <a:schemeClr val="tx1"/>
            </a:solidFill>
            <a:round/>
            <a:headEnd/>
            <a:tailEnd/>
          </a:ln>
        </p:spPr>
        <p:txBody>
          <a:bodyPr/>
          <a:lstStyle/>
          <a:p>
            <a:endParaRPr lang="en-US"/>
          </a:p>
        </p:txBody>
      </p:sp>
      <p:sp>
        <p:nvSpPr>
          <p:cNvPr id="14" name="Freeform 11"/>
          <p:cNvSpPr>
            <a:spLocks/>
          </p:cNvSpPr>
          <p:nvPr/>
        </p:nvSpPr>
        <p:spPr bwMode="auto">
          <a:xfrm>
            <a:off x="3497263" y="1360487"/>
            <a:ext cx="419100" cy="2170113"/>
          </a:xfrm>
          <a:custGeom>
            <a:avLst/>
            <a:gdLst>
              <a:gd name="T0" fmla="*/ 288925 w 264"/>
              <a:gd name="T1" fmla="*/ 0 h 1367"/>
              <a:gd name="T2" fmla="*/ 288925 w 264"/>
              <a:gd name="T3" fmla="*/ 560388 h 1367"/>
              <a:gd name="T4" fmla="*/ 0 w 264"/>
              <a:gd name="T5" fmla="*/ 571500 h 1367"/>
              <a:gd name="T6" fmla="*/ 0 w 264"/>
              <a:gd name="T7" fmla="*/ 914400 h 1367"/>
              <a:gd name="T8" fmla="*/ 277813 w 264"/>
              <a:gd name="T9" fmla="*/ 914400 h 1367"/>
              <a:gd name="T10" fmla="*/ 277813 w 264"/>
              <a:gd name="T11" fmla="*/ 1376363 h 1367"/>
              <a:gd name="T12" fmla="*/ 419100 w 264"/>
              <a:gd name="T13" fmla="*/ 1376363 h 1367"/>
              <a:gd name="T14" fmla="*/ 419100 w 264"/>
              <a:gd name="T15" fmla="*/ 1728788 h 1367"/>
              <a:gd name="T16" fmla="*/ 266700 w 264"/>
              <a:gd name="T17" fmla="*/ 1717675 h 1367"/>
              <a:gd name="T18" fmla="*/ 266700 w 264"/>
              <a:gd name="T19" fmla="*/ 2170113 h 13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4"/>
              <a:gd name="T31" fmla="*/ 0 h 1367"/>
              <a:gd name="T32" fmla="*/ 264 w 264"/>
              <a:gd name="T33" fmla="*/ 1367 h 13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4" h="1367">
                <a:moveTo>
                  <a:pt x="182" y="0"/>
                </a:moveTo>
                <a:lnTo>
                  <a:pt x="182" y="353"/>
                </a:lnTo>
                <a:lnTo>
                  <a:pt x="0" y="360"/>
                </a:lnTo>
                <a:lnTo>
                  <a:pt x="0" y="576"/>
                </a:lnTo>
                <a:lnTo>
                  <a:pt x="175" y="576"/>
                </a:lnTo>
                <a:lnTo>
                  <a:pt x="175" y="867"/>
                </a:lnTo>
                <a:lnTo>
                  <a:pt x="264" y="867"/>
                </a:lnTo>
                <a:lnTo>
                  <a:pt x="264" y="1089"/>
                </a:lnTo>
                <a:lnTo>
                  <a:pt x="168" y="1082"/>
                </a:lnTo>
                <a:lnTo>
                  <a:pt x="168" y="1367"/>
                </a:lnTo>
              </a:path>
            </a:pathLst>
          </a:custGeom>
          <a:noFill/>
          <a:ln w="38100">
            <a:solidFill>
              <a:schemeClr val="tx1"/>
            </a:solidFill>
            <a:round/>
            <a:headEnd/>
            <a:tailEnd/>
          </a:ln>
        </p:spPr>
        <p:txBody>
          <a:bodyPr/>
          <a:lstStyle/>
          <a:p>
            <a:endParaRPr lang="en-US"/>
          </a:p>
        </p:txBody>
      </p:sp>
      <p:sp>
        <p:nvSpPr>
          <p:cNvPr id="15" name="Text Box 16"/>
          <p:cNvSpPr txBox="1">
            <a:spLocks noChangeArrowheads="1"/>
          </p:cNvSpPr>
          <p:nvPr/>
        </p:nvSpPr>
        <p:spPr bwMode="auto">
          <a:xfrm>
            <a:off x="1141413" y="928687"/>
            <a:ext cx="863441" cy="338554"/>
          </a:xfrm>
          <a:prstGeom prst="rect">
            <a:avLst/>
          </a:prstGeom>
          <a:noFill/>
          <a:ln w="9525">
            <a:noFill/>
            <a:miter lim="800000"/>
            <a:headEnd/>
            <a:tailEnd/>
          </a:ln>
        </p:spPr>
        <p:txBody>
          <a:bodyPr wrap="none">
            <a:spAutoFit/>
          </a:bodyPr>
          <a:lstStyle/>
          <a:p>
            <a:pPr eaLnBrk="1" hangingPunct="1"/>
            <a:r>
              <a:rPr lang="en-US" sz="1600" b="1">
                <a:cs typeface="Arial" pitchFamily="34" charset="0"/>
              </a:rPr>
              <a:t>Velocity</a:t>
            </a:r>
          </a:p>
        </p:txBody>
      </p:sp>
      <p:sp>
        <p:nvSpPr>
          <p:cNvPr id="16" name="Text Box 17"/>
          <p:cNvSpPr txBox="1">
            <a:spLocks noChangeArrowheads="1"/>
          </p:cNvSpPr>
          <p:nvPr/>
        </p:nvSpPr>
        <p:spPr bwMode="auto">
          <a:xfrm>
            <a:off x="2076450" y="928687"/>
            <a:ext cx="827471" cy="338554"/>
          </a:xfrm>
          <a:prstGeom prst="rect">
            <a:avLst/>
          </a:prstGeom>
          <a:noFill/>
          <a:ln w="9525">
            <a:noFill/>
            <a:miter lim="800000"/>
            <a:headEnd/>
            <a:tailEnd/>
          </a:ln>
        </p:spPr>
        <p:txBody>
          <a:bodyPr wrap="none">
            <a:spAutoFit/>
          </a:bodyPr>
          <a:lstStyle/>
          <a:p>
            <a:pPr eaLnBrk="1" hangingPunct="1"/>
            <a:r>
              <a:rPr lang="en-US" sz="1600" b="1">
                <a:cs typeface="Arial" pitchFamily="34" charset="0"/>
              </a:rPr>
              <a:t>Density</a:t>
            </a:r>
          </a:p>
        </p:txBody>
      </p:sp>
      <p:sp>
        <p:nvSpPr>
          <p:cNvPr id="17" name="Text Box 18"/>
          <p:cNvSpPr txBox="1">
            <a:spLocks noChangeArrowheads="1"/>
          </p:cNvSpPr>
          <p:nvPr/>
        </p:nvSpPr>
        <p:spPr bwMode="auto">
          <a:xfrm>
            <a:off x="3227388" y="928687"/>
            <a:ext cx="1130438" cy="338554"/>
          </a:xfrm>
          <a:prstGeom prst="rect">
            <a:avLst/>
          </a:prstGeom>
          <a:noFill/>
          <a:ln w="9525">
            <a:noFill/>
            <a:miter lim="800000"/>
            <a:headEnd/>
            <a:tailEnd/>
          </a:ln>
        </p:spPr>
        <p:txBody>
          <a:bodyPr wrap="none">
            <a:spAutoFit/>
          </a:bodyPr>
          <a:lstStyle/>
          <a:p>
            <a:pPr eaLnBrk="1" hangingPunct="1"/>
            <a:r>
              <a:rPr lang="en-US" sz="1600" b="1">
                <a:cs typeface="Arial" pitchFamily="34" charset="0"/>
              </a:rPr>
              <a:t>Impedance</a:t>
            </a:r>
          </a:p>
        </p:txBody>
      </p:sp>
      <p:sp>
        <p:nvSpPr>
          <p:cNvPr id="18" name="Text Box 20"/>
          <p:cNvSpPr txBox="1">
            <a:spLocks noChangeArrowheads="1"/>
          </p:cNvSpPr>
          <p:nvPr/>
        </p:nvSpPr>
        <p:spPr bwMode="auto">
          <a:xfrm>
            <a:off x="2846388" y="1960562"/>
            <a:ext cx="413896" cy="646331"/>
          </a:xfrm>
          <a:prstGeom prst="rect">
            <a:avLst/>
          </a:prstGeom>
          <a:noFill/>
          <a:ln w="9525">
            <a:noFill/>
            <a:miter lim="800000"/>
            <a:headEnd/>
            <a:tailEnd/>
          </a:ln>
        </p:spPr>
        <p:txBody>
          <a:bodyPr wrap="none">
            <a:spAutoFit/>
          </a:bodyPr>
          <a:lstStyle/>
          <a:p>
            <a:pPr eaLnBrk="1" hangingPunct="1"/>
            <a:r>
              <a:rPr lang="en-US" sz="3600" b="1" dirty="0">
                <a:cs typeface="Arial" pitchFamily="34" charset="0"/>
              </a:rPr>
              <a:t>=</a:t>
            </a:r>
          </a:p>
        </p:txBody>
      </p:sp>
      <p:sp>
        <p:nvSpPr>
          <p:cNvPr id="19" name="Text Box 21"/>
          <p:cNvSpPr txBox="1">
            <a:spLocks noChangeArrowheads="1"/>
          </p:cNvSpPr>
          <p:nvPr/>
        </p:nvSpPr>
        <p:spPr bwMode="auto">
          <a:xfrm>
            <a:off x="1755775" y="1871662"/>
            <a:ext cx="396262" cy="646331"/>
          </a:xfrm>
          <a:prstGeom prst="rect">
            <a:avLst/>
          </a:prstGeom>
          <a:noFill/>
          <a:ln w="9525">
            <a:noFill/>
            <a:miter lim="800000"/>
            <a:headEnd/>
            <a:tailEnd/>
          </a:ln>
        </p:spPr>
        <p:txBody>
          <a:bodyPr wrap="none">
            <a:spAutoFit/>
          </a:bodyPr>
          <a:lstStyle/>
          <a:p>
            <a:pPr eaLnBrk="1" hangingPunct="1"/>
            <a:r>
              <a:rPr lang="en-US" sz="3600" b="1" dirty="0">
                <a:cs typeface="Arial" pitchFamily="34" charset="0"/>
              </a:rPr>
              <a:t>x</a:t>
            </a:r>
          </a:p>
        </p:txBody>
      </p:sp>
      <p:sp>
        <p:nvSpPr>
          <p:cNvPr id="25" name="Text Box 55"/>
          <p:cNvSpPr txBox="1">
            <a:spLocks noChangeArrowheads="1"/>
          </p:cNvSpPr>
          <p:nvPr/>
        </p:nvSpPr>
        <p:spPr bwMode="auto">
          <a:xfrm>
            <a:off x="98265" y="928687"/>
            <a:ext cx="968535" cy="338554"/>
          </a:xfrm>
          <a:prstGeom prst="rect">
            <a:avLst/>
          </a:prstGeom>
          <a:noFill/>
          <a:ln w="9525">
            <a:noFill/>
            <a:miter lim="800000"/>
            <a:headEnd/>
            <a:tailEnd/>
          </a:ln>
        </p:spPr>
        <p:txBody>
          <a:bodyPr wrap="none">
            <a:spAutoFit/>
          </a:bodyPr>
          <a:lstStyle/>
          <a:p>
            <a:pPr eaLnBrk="1" hangingPunct="1"/>
            <a:r>
              <a:rPr lang="en-US" sz="1600" b="1" dirty="0">
                <a:cs typeface="Arial" pitchFamily="34" charset="0"/>
              </a:rPr>
              <a:t>Lithology</a:t>
            </a:r>
          </a:p>
        </p:txBody>
      </p:sp>
      <p:sp>
        <p:nvSpPr>
          <p:cNvPr id="26" name="Line 12"/>
          <p:cNvSpPr>
            <a:spLocks noChangeShapeType="1"/>
          </p:cNvSpPr>
          <p:nvPr/>
        </p:nvSpPr>
        <p:spPr bwMode="auto">
          <a:xfrm flipH="1">
            <a:off x="4908550" y="1911350"/>
            <a:ext cx="287337" cy="0"/>
          </a:xfrm>
          <a:prstGeom prst="line">
            <a:avLst/>
          </a:prstGeom>
          <a:noFill/>
          <a:ln w="38100">
            <a:solidFill>
              <a:schemeClr val="tx1"/>
            </a:solidFill>
            <a:round/>
            <a:headEnd/>
            <a:tailEnd/>
          </a:ln>
        </p:spPr>
        <p:txBody>
          <a:bodyPr/>
          <a:lstStyle/>
          <a:p>
            <a:endParaRPr lang="en-US"/>
          </a:p>
        </p:txBody>
      </p:sp>
      <p:sp>
        <p:nvSpPr>
          <p:cNvPr id="27" name="Line 13"/>
          <p:cNvSpPr>
            <a:spLocks noChangeShapeType="1"/>
          </p:cNvSpPr>
          <p:nvPr/>
        </p:nvSpPr>
        <p:spPr bwMode="auto">
          <a:xfrm flipH="1">
            <a:off x="5195888" y="2274888"/>
            <a:ext cx="287337" cy="0"/>
          </a:xfrm>
          <a:prstGeom prst="line">
            <a:avLst/>
          </a:prstGeom>
          <a:noFill/>
          <a:ln w="38100">
            <a:solidFill>
              <a:schemeClr val="tx1"/>
            </a:solidFill>
            <a:round/>
            <a:headEnd/>
            <a:tailEnd/>
          </a:ln>
        </p:spPr>
        <p:txBody>
          <a:bodyPr/>
          <a:lstStyle/>
          <a:p>
            <a:endParaRPr lang="en-US"/>
          </a:p>
        </p:txBody>
      </p:sp>
      <p:sp>
        <p:nvSpPr>
          <p:cNvPr id="28" name="Line 14"/>
          <p:cNvSpPr>
            <a:spLocks noChangeShapeType="1"/>
          </p:cNvSpPr>
          <p:nvPr/>
        </p:nvSpPr>
        <p:spPr bwMode="auto">
          <a:xfrm flipH="1">
            <a:off x="5194300" y="2727325"/>
            <a:ext cx="155575" cy="0"/>
          </a:xfrm>
          <a:prstGeom prst="line">
            <a:avLst/>
          </a:prstGeom>
          <a:noFill/>
          <a:ln w="38100">
            <a:solidFill>
              <a:schemeClr val="tx1"/>
            </a:solidFill>
            <a:round/>
            <a:headEnd/>
            <a:tailEnd/>
          </a:ln>
        </p:spPr>
        <p:txBody>
          <a:bodyPr/>
          <a:lstStyle/>
          <a:p>
            <a:endParaRPr lang="en-US"/>
          </a:p>
        </p:txBody>
      </p:sp>
      <p:sp>
        <p:nvSpPr>
          <p:cNvPr id="29" name="Line 15"/>
          <p:cNvSpPr>
            <a:spLocks noChangeShapeType="1"/>
          </p:cNvSpPr>
          <p:nvPr/>
        </p:nvSpPr>
        <p:spPr bwMode="auto">
          <a:xfrm flipH="1">
            <a:off x="5062538" y="3079750"/>
            <a:ext cx="155575" cy="0"/>
          </a:xfrm>
          <a:prstGeom prst="line">
            <a:avLst/>
          </a:prstGeom>
          <a:noFill/>
          <a:ln w="38100">
            <a:solidFill>
              <a:schemeClr val="tx1"/>
            </a:solidFill>
            <a:round/>
            <a:headEnd/>
            <a:tailEnd/>
          </a:ln>
        </p:spPr>
        <p:txBody>
          <a:bodyPr/>
          <a:lstStyle/>
          <a:p>
            <a:endParaRPr lang="en-US"/>
          </a:p>
        </p:txBody>
      </p:sp>
      <p:sp>
        <p:nvSpPr>
          <p:cNvPr id="30" name="Text Box 19"/>
          <p:cNvSpPr txBox="1">
            <a:spLocks noChangeArrowheads="1"/>
          </p:cNvSpPr>
          <p:nvPr/>
        </p:nvSpPr>
        <p:spPr bwMode="auto">
          <a:xfrm>
            <a:off x="4617793" y="800100"/>
            <a:ext cx="1186350" cy="584775"/>
          </a:xfrm>
          <a:prstGeom prst="rect">
            <a:avLst/>
          </a:prstGeom>
          <a:noFill/>
          <a:ln w="9525">
            <a:noFill/>
            <a:miter lim="800000"/>
            <a:headEnd/>
            <a:tailEnd/>
          </a:ln>
        </p:spPr>
        <p:txBody>
          <a:bodyPr wrap="none">
            <a:spAutoFit/>
          </a:bodyPr>
          <a:lstStyle/>
          <a:p>
            <a:pPr algn="ctr" eaLnBrk="1" hangingPunct="1"/>
            <a:r>
              <a:rPr lang="en-US" sz="1600" b="1" dirty="0">
                <a:cs typeface="Arial" pitchFamily="34" charset="0"/>
              </a:rPr>
              <a:t>Reflection</a:t>
            </a:r>
          </a:p>
          <a:p>
            <a:pPr algn="ctr" eaLnBrk="1" hangingPunct="1"/>
            <a:r>
              <a:rPr lang="en-US" sz="1600" b="1" dirty="0">
                <a:cs typeface="Arial" pitchFamily="34" charset="0"/>
              </a:rPr>
              <a:t>Coefficients</a:t>
            </a:r>
          </a:p>
        </p:txBody>
      </p:sp>
      <p:sp>
        <p:nvSpPr>
          <p:cNvPr id="31" name="Text Box 22"/>
          <p:cNvSpPr txBox="1">
            <a:spLocks noChangeArrowheads="1"/>
          </p:cNvSpPr>
          <p:nvPr/>
        </p:nvSpPr>
        <p:spPr bwMode="auto">
          <a:xfrm>
            <a:off x="4186238" y="1909763"/>
            <a:ext cx="635000" cy="641350"/>
          </a:xfrm>
          <a:prstGeom prst="rect">
            <a:avLst/>
          </a:prstGeom>
          <a:noFill/>
          <a:ln w="9525">
            <a:noFill/>
            <a:miter lim="800000"/>
            <a:headEnd/>
            <a:tailEnd/>
          </a:ln>
        </p:spPr>
        <p:txBody>
          <a:bodyPr wrap="none">
            <a:spAutoFit/>
          </a:bodyPr>
          <a:lstStyle/>
          <a:p>
            <a:pPr eaLnBrk="1" hangingPunct="1"/>
            <a:r>
              <a:rPr lang="en-US" sz="3600" b="1" dirty="0">
                <a:cs typeface="Arial" pitchFamily="34" charset="0"/>
                <a:sym typeface="Symbol" pitchFamily="18" charset="2"/>
              </a:rPr>
              <a:t></a:t>
            </a:r>
          </a:p>
        </p:txBody>
      </p:sp>
      <p:sp>
        <p:nvSpPr>
          <p:cNvPr id="32" name="Line 56"/>
          <p:cNvSpPr>
            <a:spLocks noChangeShapeType="1"/>
          </p:cNvSpPr>
          <p:nvPr/>
        </p:nvSpPr>
        <p:spPr bwMode="auto">
          <a:xfrm>
            <a:off x="5207000" y="1360488"/>
            <a:ext cx="0" cy="2170113"/>
          </a:xfrm>
          <a:prstGeom prst="line">
            <a:avLst/>
          </a:prstGeom>
          <a:noFill/>
          <a:ln w="38100">
            <a:solidFill>
              <a:schemeClr val="tx1"/>
            </a:solidFill>
            <a:round/>
            <a:headEnd/>
            <a:tailEnd/>
          </a:ln>
        </p:spPr>
        <p:txBody>
          <a:bodyPr/>
          <a:lstStyle/>
          <a:p>
            <a:endParaRPr lang="en-US"/>
          </a:p>
        </p:txBody>
      </p:sp>
      <p:sp>
        <p:nvSpPr>
          <p:cNvPr id="53" name="Text Box 24"/>
          <p:cNvSpPr txBox="1">
            <a:spLocks noChangeArrowheads="1"/>
          </p:cNvSpPr>
          <p:nvPr/>
        </p:nvSpPr>
        <p:spPr bwMode="auto">
          <a:xfrm>
            <a:off x="5683250" y="2032000"/>
            <a:ext cx="439544" cy="707886"/>
          </a:xfrm>
          <a:prstGeom prst="rect">
            <a:avLst/>
          </a:prstGeom>
          <a:noFill/>
          <a:ln w="9525">
            <a:noFill/>
            <a:miter lim="800000"/>
            <a:headEnd/>
            <a:tailEnd/>
          </a:ln>
        </p:spPr>
        <p:txBody>
          <a:bodyPr wrap="none">
            <a:spAutoFit/>
          </a:bodyPr>
          <a:lstStyle/>
          <a:p>
            <a:pPr eaLnBrk="1" hangingPunct="1"/>
            <a:r>
              <a:rPr lang="en-US" sz="4000" b="1">
                <a:cs typeface="Arial" pitchFamily="34" charset="0"/>
              </a:rPr>
              <a:t>*</a:t>
            </a:r>
          </a:p>
        </p:txBody>
      </p:sp>
      <p:sp>
        <p:nvSpPr>
          <p:cNvPr id="54" name="Freeform 25"/>
          <p:cNvSpPr>
            <a:spLocks/>
          </p:cNvSpPr>
          <p:nvPr/>
        </p:nvSpPr>
        <p:spPr bwMode="auto">
          <a:xfrm>
            <a:off x="6076950" y="1811337"/>
            <a:ext cx="473075" cy="939800"/>
          </a:xfrm>
          <a:custGeom>
            <a:avLst/>
            <a:gdLst>
              <a:gd name="T0" fmla="*/ 65 w 298"/>
              <a:gd name="T1" fmla="*/ 0 h 439"/>
              <a:gd name="T2" fmla="*/ 63 w 298"/>
              <a:gd name="T3" fmla="*/ 23 h 439"/>
              <a:gd name="T4" fmla="*/ 56 w 298"/>
              <a:gd name="T5" fmla="*/ 55 h 439"/>
              <a:gd name="T6" fmla="*/ 50 w 298"/>
              <a:gd name="T7" fmla="*/ 73 h 439"/>
              <a:gd name="T8" fmla="*/ 35 w 298"/>
              <a:gd name="T9" fmla="*/ 90 h 439"/>
              <a:gd name="T10" fmla="*/ 11 w 298"/>
              <a:gd name="T11" fmla="*/ 111 h 439"/>
              <a:gd name="T12" fmla="*/ 2 w 298"/>
              <a:gd name="T13" fmla="*/ 134 h 439"/>
              <a:gd name="T14" fmla="*/ 0 w 298"/>
              <a:gd name="T15" fmla="*/ 160 h 439"/>
              <a:gd name="T16" fmla="*/ 4 w 298"/>
              <a:gd name="T17" fmla="*/ 181 h 439"/>
              <a:gd name="T18" fmla="*/ 15 w 298"/>
              <a:gd name="T19" fmla="*/ 196 h 439"/>
              <a:gd name="T20" fmla="*/ 54 w 298"/>
              <a:gd name="T21" fmla="*/ 206 h 439"/>
              <a:gd name="T22" fmla="*/ 124 w 298"/>
              <a:gd name="T23" fmla="*/ 224 h 439"/>
              <a:gd name="T24" fmla="*/ 206 w 298"/>
              <a:gd name="T25" fmla="*/ 244 h 439"/>
              <a:gd name="T26" fmla="*/ 241 w 298"/>
              <a:gd name="T27" fmla="*/ 256 h 439"/>
              <a:gd name="T28" fmla="*/ 282 w 298"/>
              <a:gd name="T29" fmla="*/ 274 h 439"/>
              <a:gd name="T30" fmla="*/ 293 w 298"/>
              <a:gd name="T31" fmla="*/ 285 h 439"/>
              <a:gd name="T32" fmla="*/ 297 w 298"/>
              <a:gd name="T33" fmla="*/ 299 h 439"/>
              <a:gd name="T34" fmla="*/ 290 w 298"/>
              <a:gd name="T35" fmla="*/ 317 h 439"/>
              <a:gd name="T36" fmla="*/ 260 w 298"/>
              <a:gd name="T37" fmla="*/ 329 h 439"/>
              <a:gd name="T38" fmla="*/ 225 w 298"/>
              <a:gd name="T39" fmla="*/ 340 h 439"/>
              <a:gd name="T40" fmla="*/ 160 w 298"/>
              <a:gd name="T41" fmla="*/ 357 h 439"/>
              <a:gd name="T42" fmla="*/ 63 w 298"/>
              <a:gd name="T43" fmla="*/ 384 h 439"/>
              <a:gd name="T44" fmla="*/ 30 w 298"/>
              <a:gd name="T45" fmla="*/ 392 h 439"/>
              <a:gd name="T46" fmla="*/ 11 w 298"/>
              <a:gd name="T47" fmla="*/ 410 h 439"/>
              <a:gd name="T48" fmla="*/ 0 w 298"/>
              <a:gd name="T49" fmla="*/ 430 h 439"/>
              <a:gd name="T50" fmla="*/ 2 w 298"/>
              <a:gd name="T51" fmla="*/ 463 h 439"/>
              <a:gd name="T52" fmla="*/ 7 w 298"/>
              <a:gd name="T53" fmla="*/ 480 h 439"/>
              <a:gd name="T54" fmla="*/ 15 w 298"/>
              <a:gd name="T55" fmla="*/ 495 h 439"/>
              <a:gd name="T56" fmla="*/ 39 w 298"/>
              <a:gd name="T57" fmla="*/ 512 h 439"/>
              <a:gd name="T58" fmla="*/ 54 w 298"/>
              <a:gd name="T59" fmla="*/ 527 h 439"/>
              <a:gd name="T60" fmla="*/ 61 w 298"/>
              <a:gd name="T61" fmla="*/ 547 h 439"/>
              <a:gd name="T62" fmla="*/ 67 w 298"/>
              <a:gd name="T63" fmla="*/ 591 h 43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98"/>
              <a:gd name="T97" fmla="*/ 0 h 439"/>
              <a:gd name="T98" fmla="*/ 298 w 298"/>
              <a:gd name="T99" fmla="*/ 439 h 43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98" h="439">
                <a:moveTo>
                  <a:pt x="65" y="0"/>
                </a:moveTo>
                <a:lnTo>
                  <a:pt x="63" y="17"/>
                </a:lnTo>
                <a:lnTo>
                  <a:pt x="56" y="41"/>
                </a:lnTo>
                <a:lnTo>
                  <a:pt x="50" y="54"/>
                </a:lnTo>
                <a:lnTo>
                  <a:pt x="35" y="67"/>
                </a:lnTo>
                <a:lnTo>
                  <a:pt x="11" y="82"/>
                </a:lnTo>
                <a:lnTo>
                  <a:pt x="2" y="99"/>
                </a:lnTo>
                <a:lnTo>
                  <a:pt x="0" y="119"/>
                </a:lnTo>
                <a:lnTo>
                  <a:pt x="4" y="134"/>
                </a:lnTo>
                <a:lnTo>
                  <a:pt x="15" y="145"/>
                </a:lnTo>
                <a:lnTo>
                  <a:pt x="54" y="153"/>
                </a:lnTo>
                <a:lnTo>
                  <a:pt x="124" y="166"/>
                </a:lnTo>
                <a:lnTo>
                  <a:pt x="206" y="181"/>
                </a:lnTo>
                <a:lnTo>
                  <a:pt x="241" y="190"/>
                </a:lnTo>
                <a:lnTo>
                  <a:pt x="282" y="203"/>
                </a:lnTo>
                <a:lnTo>
                  <a:pt x="293" y="211"/>
                </a:lnTo>
                <a:lnTo>
                  <a:pt x="297" y="222"/>
                </a:lnTo>
                <a:lnTo>
                  <a:pt x="290" y="235"/>
                </a:lnTo>
                <a:lnTo>
                  <a:pt x="260" y="244"/>
                </a:lnTo>
                <a:lnTo>
                  <a:pt x="225" y="252"/>
                </a:lnTo>
                <a:lnTo>
                  <a:pt x="160" y="265"/>
                </a:lnTo>
                <a:lnTo>
                  <a:pt x="63" y="285"/>
                </a:lnTo>
                <a:lnTo>
                  <a:pt x="30" y="291"/>
                </a:lnTo>
                <a:lnTo>
                  <a:pt x="11" y="304"/>
                </a:lnTo>
                <a:lnTo>
                  <a:pt x="0" y="319"/>
                </a:lnTo>
                <a:lnTo>
                  <a:pt x="2" y="343"/>
                </a:lnTo>
                <a:lnTo>
                  <a:pt x="7" y="356"/>
                </a:lnTo>
                <a:lnTo>
                  <a:pt x="15" y="367"/>
                </a:lnTo>
                <a:lnTo>
                  <a:pt x="39" y="380"/>
                </a:lnTo>
                <a:lnTo>
                  <a:pt x="54" y="391"/>
                </a:lnTo>
                <a:lnTo>
                  <a:pt x="61" y="406"/>
                </a:lnTo>
                <a:lnTo>
                  <a:pt x="67" y="438"/>
                </a:lnTo>
              </a:path>
            </a:pathLst>
          </a:custGeom>
          <a:noFill/>
          <a:ln w="38100" cap="rnd">
            <a:solidFill>
              <a:schemeClr val="tx1"/>
            </a:solidFill>
            <a:round/>
            <a:headEnd/>
            <a:tailEnd/>
          </a:ln>
        </p:spPr>
        <p:txBody>
          <a:bodyPr/>
          <a:lstStyle/>
          <a:p>
            <a:endParaRPr lang="en-US"/>
          </a:p>
        </p:txBody>
      </p:sp>
      <p:sp>
        <p:nvSpPr>
          <p:cNvPr id="55" name="Text Box 26"/>
          <p:cNvSpPr txBox="1">
            <a:spLocks noChangeArrowheads="1"/>
          </p:cNvSpPr>
          <p:nvPr/>
        </p:nvSpPr>
        <p:spPr bwMode="auto">
          <a:xfrm>
            <a:off x="6559550" y="1909762"/>
            <a:ext cx="635000" cy="641350"/>
          </a:xfrm>
          <a:prstGeom prst="rect">
            <a:avLst/>
          </a:prstGeom>
          <a:noFill/>
          <a:ln w="9525">
            <a:noFill/>
            <a:miter lim="800000"/>
            <a:headEnd/>
            <a:tailEnd/>
          </a:ln>
        </p:spPr>
        <p:txBody>
          <a:bodyPr wrap="none">
            <a:spAutoFit/>
          </a:bodyPr>
          <a:lstStyle/>
          <a:p>
            <a:pPr eaLnBrk="1" hangingPunct="1"/>
            <a:r>
              <a:rPr lang="en-US" sz="3600" b="1">
                <a:cs typeface="Arial" pitchFamily="34" charset="0"/>
                <a:sym typeface="Symbol" pitchFamily="18" charset="2"/>
              </a:rPr>
              <a:t></a:t>
            </a:r>
          </a:p>
        </p:txBody>
      </p:sp>
      <p:sp>
        <p:nvSpPr>
          <p:cNvPr id="56" name="Line 27"/>
          <p:cNvSpPr>
            <a:spLocks noChangeShapeType="1"/>
          </p:cNvSpPr>
          <p:nvPr/>
        </p:nvSpPr>
        <p:spPr bwMode="auto">
          <a:xfrm>
            <a:off x="7392987" y="1360487"/>
            <a:ext cx="0" cy="2170113"/>
          </a:xfrm>
          <a:prstGeom prst="line">
            <a:avLst/>
          </a:prstGeom>
          <a:noFill/>
          <a:ln w="38100">
            <a:solidFill>
              <a:schemeClr val="tx1"/>
            </a:solidFill>
            <a:round/>
            <a:headEnd/>
            <a:tailEnd/>
          </a:ln>
        </p:spPr>
        <p:txBody>
          <a:bodyPr/>
          <a:lstStyle/>
          <a:p>
            <a:endParaRPr lang="en-US"/>
          </a:p>
        </p:txBody>
      </p:sp>
      <p:sp>
        <p:nvSpPr>
          <p:cNvPr id="57" name="Freeform 35"/>
          <p:cNvSpPr>
            <a:spLocks/>
          </p:cNvSpPr>
          <p:nvPr/>
        </p:nvSpPr>
        <p:spPr bwMode="auto">
          <a:xfrm>
            <a:off x="7313612" y="1800225"/>
            <a:ext cx="361950" cy="939800"/>
          </a:xfrm>
          <a:custGeom>
            <a:avLst/>
            <a:gdLst>
              <a:gd name="T0" fmla="*/ 50 w 298"/>
              <a:gd name="T1" fmla="*/ 0 h 439"/>
              <a:gd name="T2" fmla="*/ 48 w 298"/>
              <a:gd name="T3" fmla="*/ 23 h 439"/>
              <a:gd name="T4" fmla="*/ 43 w 298"/>
              <a:gd name="T5" fmla="*/ 55 h 439"/>
              <a:gd name="T6" fmla="*/ 38 w 298"/>
              <a:gd name="T7" fmla="*/ 73 h 439"/>
              <a:gd name="T8" fmla="*/ 27 w 298"/>
              <a:gd name="T9" fmla="*/ 90 h 439"/>
              <a:gd name="T10" fmla="*/ 8 w 298"/>
              <a:gd name="T11" fmla="*/ 111 h 439"/>
              <a:gd name="T12" fmla="*/ 2 w 298"/>
              <a:gd name="T13" fmla="*/ 134 h 439"/>
              <a:gd name="T14" fmla="*/ 0 w 298"/>
              <a:gd name="T15" fmla="*/ 160 h 439"/>
              <a:gd name="T16" fmla="*/ 3 w 298"/>
              <a:gd name="T17" fmla="*/ 181 h 439"/>
              <a:gd name="T18" fmla="*/ 11 w 298"/>
              <a:gd name="T19" fmla="*/ 196 h 439"/>
              <a:gd name="T20" fmla="*/ 41 w 298"/>
              <a:gd name="T21" fmla="*/ 206 h 439"/>
              <a:gd name="T22" fmla="*/ 95 w 298"/>
              <a:gd name="T23" fmla="*/ 224 h 439"/>
              <a:gd name="T24" fmla="*/ 158 w 298"/>
              <a:gd name="T25" fmla="*/ 244 h 439"/>
              <a:gd name="T26" fmla="*/ 184 w 298"/>
              <a:gd name="T27" fmla="*/ 256 h 439"/>
              <a:gd name="T28" fmla="*/ 216 w 298"/>
              <a:gd name="T29" fmla="*/ 274 h 439"/>
              <a:gd name="T30" fmla="*/ 224 w 298"/>
              <a:gd name="T31" fmla="*/ 285 h 439"/>
              <a:gd name="T32" fmla="*/ 227 w 298"/>
              <a:gd name="T33" fmla="*/ 299 h 439"/>
              <a:gd name="T34" fmla="*/ 222 w 298"/>
              <a:gd name="T35" fmla="*/ 317 h 439"/>
              <a:gd name="T36" fmla="*/ 199 w 298"/>
              <a:gd name="T37" fmla="*/ 329 h 439"/>
              <a:gd name="T38" fmla="*/ 172 w 298"/>
              <a:gd name="T39" fmla="*/ 340 h 439"/>
              <a:gd name="T40" fmla="*/ 122 w 298"/>
              <a:gd name="T41" fmla="*/ 357 h 439"/>
              <a:gd name="T42" fmla="*/ 48 w 298"/>
              <a:gd name="T43" fmla="*/ 384 h 439"/>
              <a:gd name="T44" fmla="*/ 23 w 298"/>
              <a:gd name="T45" fmla="*/ 392 h 439"/>
              <a:gd name="T46" fmla="*/ 8 w 298"/>
              <a:gd name="T47" fmla="*/ 410 h 439"/>
              <a:gd name="T48" fmla="*/ 0 w 298"/>
              <a:gd name="T49" fmla="*/ 430 h 439"/>
              <a:gd name="T50" fmla="*/ 2 w 298"/>
              <a:gd name="T51" fmla="*/ 463 h 439"/>
              <a:gd name="T52" fmla="*/ 5 w 298"/>
              <a:gd name="T53" fmla="*/ 480 h 439"/>
              <a:gd name="T54" fmla="*/ 11 w 298"/>
              <a:gd name="T55" fmla="*/ 495 h 439"/>
              <a:gd name="T56" fmla="*/ 30 w 298"/>
              <a:gd name="T57" fmla="*/ 512 h 439"/>
              <a:gd name="T58" fmla="*/ 41 w 298"/>
              <a:gd name="T59" fmla="*/ 527 h 439"/>
              <a:gd name="T60" fmla="*/ 47 w 298"/>
              <a:gd name="T61" fmla="*/ 547 h 439"/>
              <a:gd name="T62" fmla="*/ 51 w 298"/>
              <a:gd name="T63" fmla="*/ 591 h 43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98"/>
              <a:gd name="T97" fmla="*/ 0 h 439"/>
              <a:gd name="T98" fmla="*/ 298 w 298"/>
              <a:gd name="T99" fmla="*/ 439 h 43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98" h="439">
                <a:moveTo>
                  <a:pt x="65" y="0"/>
                </a:moveTo>
                <a:lnTo>
                  <a:pt x="63" y="17"/>
                </a:lnTo>
                <a:lnTo>
                  <a:pt x="56" y="41"/>
                </a:lnTo>
                <a:lnTo>
                  <a:pt x="50" y="54"/>
                </a:lnTo>
                <a:lnTo>
                  <a:pt x="35" y="67"/>
                </a:lnTo>
                <a:lnTo>
                  <a:pt x="11" y="82"/>
                </a:lnTo>
                <a:lnTo>
                  <a:pt x="2" y="99"/>
                </a:lnTo>
                <a:lnTo>
                  <a:pt x="0" y="119"/>
                </a:lnTo>
                <a:lnTo>
                  <a:pt x="4" y="134"/>
                </a:lnTo>
                <a:lnTo>
                  <a:pt x="15" y="145"/>
                </a:lnTo>
                <a:lnTo>
                  <a:pt x="54" y="153"/>
                </a:lnTo>
                <a:lnTo>
                  <a:pt x="124" y="166"/>
                </a:lnTo>
                <a:lnTo>
                  <a:pt x="206" y="181"/>
                </a:lnTo>
                <a:lnTo>
                  <a:pt x="241" y="190"/>
                </a:lnTo>
                <a:lnTo>
                  <a:pt x="282" y="203"/>
                </a:lnTo>
                <a:lnTo>
                  <a:pt x="293" y="211"/>
                </a:lnTo>
                <a:lnTo>
                  <a:pt x="297" y="222"/>
                </a:lnTo>
                <a:lnTo>
                  <a:pt x="290" y="235"/>
                </a:lnTo>
                <a:lnTo>
                  <a:pt x="260" y="244"/>
                </a:lnTo>
                <a:lnTo>
                  <a:pt x="225" y="252"/>
                </a:lnTo>
                <a:lnTo>
                  <a:pt x="160" y="265"/>
                </a:lnTo>
                <a:lnTo>
                  <a:pt x="63" y="285"/>
                </a:lnTo>
                <a:lnTo>
                  <a:pt x="30" y="291"/>
                </a:lnTo>
                <a:lnTo>
                  <a:pt x="11" y="304"/>
                </a:lnTo>
                <a:lnTo>
                  <a:pt x="0" y="319"/>
                </a:lnTo>
                <a:lnTo>
                  <a:pt x="2" y="343"/>
                </a:lnTo>
                <a:lnTo>
                  <a:pt x="7" y="356"/>
                </a:lnTo>
                <a:lnTo>
                  <a:pt x="15" y="367"/>
                </a:lnTo>
                <a:lnTo>
                  <a:pt x="39" y="380"/>
                </a:lnTo>
                <a:lnTo>
                  <a:pt x="54" y="391"/>
                </a:lnTo>
                <a:lnTo>
                  <a:pt x="61" y="406"/>
                </a:lnTo>
                <a:lnTo>
                  <a:pt x="67" y="438"/>
                </a:lnTo>
              </a:path>
            </a:pathLst>
          </a:custGeom>
          <a:noFill/>
          <a:ln w="38100" cap="rnd">
            <a:solidFill>
              <a:schemeClr val="tx1"/>
            </a:solidFill>
            <a:round/>
            <a:headEnd/>
            <a:tailEnd/>
          </a:ln>
        </p:spPr>
        <p:txBody>
          <a:bodyPr/>
          <a:lstStyle/>
          <a:p>
            <a:endParaRPr lang="en-US"/>
          </a:p>
        </p:txBody>
      </p:sp>
      <p:sp>
        <p:nvSpPr>
          <p:cNvPr id="58" name="Text Box 36"/>
          <p:cNvSpPr txBox="1">
            <a:spLocks noChangeArrowheads="1"/>
          </p:cNvSpPr>
          <p:nvPr/>
        </p:nvSpPr>
        <p:spPr bwMode="auto">
          <a:xfrm>
            <a:off x="5864225" y="928687"/>
            <a:ext cx="881139" cy="338554"/>
          </a:xfrm>
          <a:prstGeom prst="rect">
            <a:avLst/>
          </a:prstGeom>
          <a:noFill/>
          <a:ln w="9525">
            <a:noFill/>
            <a:miter lim="800000"/>
            <a:headEnd/>
            <a:tailEnd/>
          </a:ln>
        </p:spPr>
        <p:txBody>
          <a:bodyPr wrap="none">
            <a:spAutoFit/>
          </a:bodyPr>
          <a:lstStyle/>
          <a:p>
            <a:pPr eaLnBrk="1" hangingPunct="1"/>
            <a:r>
              <a:rPr lang="en-US" sz="1600" b="1" dirty="0">
                <a:cs typeface="Arial" pitchFamily="34" charset="0"/>
              </a:rPr>
              <a:t>Wavelet</a:t>
            </a:r>
          </a:p>
        </p:txBody>
      </p:sp>
      <p:sp>
        <p:nvSpPr>
          <p:cNvPr id="34" name="Line 28"/>
          <p:cNvSpPr>
            <a:spLocks noChangeShapeType="1"/>
          </p:cNvSpPr>
          <p:nvPr/>
        </p:nvSpPr>
        <p:spPr bwMode="auto">
          <a:xfrm flipH="1">
            <a:off x="7094538" y="1911350"/>
            <a:ext cx="287337" cy="0"/>
          </a:xfrm>
          <a:prstGeom prst="line">
            <a:avLst/>
          </a:prstGeom>
          <a:noFill/>
          <a:ln w="38100">
            <a:solidFill>
              <a:schemeClr val="tx1"/>
            </a:solidFill>
            <a:round/>
            <a:headEnd/>
            <a:tailEnd/>
          </a:ln>
        </p:spPr>
        <p:txBody>
          <a:bodyPr/>
          <a:lstStyle/>
          <a:p>
            <a:endParaRPr lang="en-US"/>
          </a:p>
        </p:txBody>
      </p:sp>
      <p:sp>
        <p:nvSpPr>
          <p:cNvPr id="35" name="Line 29"/>
          <p:cNvSpPr>
            <a:spLocks noChangeShapeType="1"/>
          </p:cNvSpPr>
          <p:nvPr/>
        </p:nvSpPr>
        <p:spPr bwMode="auto">
          <a:xfrm flipH="1">
            <a:off x="7381875" y="2274887"/>
            <a:ext cx="287337" cy="0"/>
          </a:xfrm>
          <a:prstGeom prst="line">
            <a:avLst/>
          </a:prstGeom>
          <a:noFill/>
          <a:ln w="38100">
            <a:solidFill>
              <a:schemeClr val="tx1"/>
            </a:solidFill>
            <a:round/>
            <a:headEnd/>
            <a:tailEnd/>
          </a:ln>
        </p:spPr>
        <p:txBody>
          <a:bodyPr/>
          <a:lstStyle/>
          <a:p>
            <a:endParaRPr lang="en-US"/>
          </a:p>
        </p:txBody>
      </p:sp>
      <p:sp>
        <p:nvSpPr>
          <p:cNvPr id="36" name="Line 30"/>
          <p:cNvSpPr>
            <a:spLocks noChangeShapeType="1"/>
          </p:cNvSpPr>
          <p:nvPr/>
        </p:nvSpPr>
        <p:spPr bwMode="auto">
          <a:xfrm flipH="1">
            <a:off x="7380288" y="2727325"/>
            <a:ext cx="155575" cy="0"/>
          </a:xfrm>
          <a:prstGeom prst="line">
            <a:avLst/>
          </a:prstGeom>
          <a:noFill/>
          <a:ln w="38100">
            <a:solidFill>
              <a:schemeClr val="tx1"/>
            </a:solidFill>
            <a:round/>
            <a:headEnd/>
            <a:tailEnd/>
          </a:ln>
        </p:spPr>
        <p:txBody>
          <a:bodyPr/>
          <a:lstStyle/>
          <a:p>
            <a:endParaRPr lang="en-US"/>
          </a:p>
        </p:txBody>
      </p:sp>
      <p:sp>
        <p:nvSpPr>
          <p:cNvPr id="37" name="Line 31"/>
          <p:cNvSpPr>
            <a:spLocks noChangeShapeType="1"/>
          </p:cNvSpPr>
          <p:nvPr/>
        </p:nvSpPr>
        <p:spPr bwMode="auto">
          <a:xfrm flipH="1">
            <a:off x="7248525" y="3079750"/>
            <a:ext cx="155575" cy="0"/>
          </a:xfrm>
          <a:prstGeom prst="line">
            <a:avLst/>
          </a:prstGeom>
          <a:noFill/>
          <a:ln w="38100">
            <a:solidFill>
              <a:schemeClr val="tx1"/>
            </a:solidFill>
            <a:round/>
            <a:headEnd/>
            <a:tailEnd/>
          </a:ln>
        </p:spPr>
        <p:txBody>
          <a:bodyPr/>
          <a:lstStyle/>
          <a:p>
            <a:endParaRPr lang="en-US"/>
          </a:p>
        </p:txBody>
      </p:sp>
      <p:sp>
        <p:nvSpPr>
          <p:cNvPr id="38" name="Freeform 32"/>
          <p:cNvSpPr>
            <a:spLocks/>
          </p:cNvSpPr>
          <p:nvPr/>
        </p:nvSpPr>
        <p:spPr bwMode="auto">
          <a:xfrm rot="10800000">
            <a:off x="7070725" y="1436687"/>
            <a:ext cx="428625" cy="939800"/>
          </a:xfrm>
          <a:custGeom>
            <a:avLst/>
            <a:gdLst>
              <a:gd name="T0" fmla="*/ 59 w 298"/>
              <a:gd name="T1" fmla="*/ 0 h 439"/>
              <a:gd name="T2" fmla="*/ 57 w 298"/>
              <a:gd name="T3" fmla="*/ 23 h 439"/>
              <a:gd name="T4" fmla="*/ 51 w 298"/>
              <a:gd name="T5" fmla="*/ 55 h 439"/>
              <a:gd name="T6" fmla="*/ 45 w 298"/>
              <a:gd name="T7" fmla="*/ 73 h 439"/>
              <a:gd name="T8" fmla="*/ 32 w 298"/>
              <a:gd name="T9" fmla="*/ 90 h 439"/>
              <a:gd name="T10" fmla="*/ 10 w 298"/>
              <a:gd name="T11" fmla="*/ 111 h 439"/>
              <a:gd name="T12" fmla="*/ 2 w 298"/>
              <a:gd name="T13" fmla="*/ 134 h 439"/>
              <a:gd name="T14" fmla="*/ 0 w 298"/>
              <a:gd name="T15" fmla="*/ 160 h 439"/>
              <a:gd name="T16" fmla="*/ 4 w 298"/>
              <a:gd name="T17" fmla="*/ 181 h 439"/>
              <a:gd name="T18" fmla="*/ 14 w 298"/>
              <a:gd name="T19" fmla="*/ 196 h 439"/>
              <a:gd name="T20" fmla="*/ 49 w 298"/>
              <a:gd name="T21" fmla="*/ 206 h 439"/>
              <a:gd name="T22" fmla="*/ 112 w 298"/>
              <a:gd name="T23" fmla="*/ 224 h 439"/>
              <a:gd name="T24" fmla="*/ 187 w 298"/>
              <a:gd name="T25" fmla="*/ 244 h 439"/>
              <a:gd name="T26" fmla="*/ 218 w 298"/>
              <a:gd name="T27" fmla="*/ 256 h 439"/>
              <a:gd name="T28" fmla="*/ 256 w 298"/>
              <a:gd name="T29" fmla="*/ 274 h 439"/>
              <a:gd name="T30" fmla="*/ 265 w 298"/>
              <a:gd name="T31" fmla="*/ 285 h 439"/>
              <a:gd name="T32" fmla="*/ 269 w 298"/>
              <a:gd name="T33" fmla="*/ 299 h 439"/>
              <a:gd name="T34" fmla="*/ 263 w 298"/>
              <a:gd name="T35" fmla="*/ 317 h 439"/>
              <a:gd name="T36" fmla="*/ 236 w 298"/>
              <a:gd name="T37" fmla="*/ 329 h 439"/>
              <a:gd name="T38" fmla="*/ 204 w 298"/>
              <a:gd name="T39" fmla="*/ 340 h 439"/>
              <a:gd name="T40" fmla="*/ 145 w 298"/>
              <a:gd name="T41" fmla="*/ 357 h 439"/>
              <a:gd name="T42" fmla="*/ 57 w 298"/>
              <a:gd name="T43" fmla="*/ 384 h 439"/>
              <a:gd name="T44" fmla="*/ 27 w 298"/>
              <a:gd name="T45" fmla="*/ 392 h 439"/>
              <a:gd name="T46" fmla="*/ 10 w 298"/>
              <a:gd name="T47" fmla="*/ 410 h 439"/>
              <a:gd name="T48" fmla="*/ 0 w 298"/>
              <a:gd name="T49" fmla="*/ 430 h 439"/>
              <a:gd name="T50" fmla="*/ 2 w 298"/>
              <a:gd name="T51" fmla="*/ 463 h 439"/>
              <a:gd name="T52" fmla="*/ 6 w 298"/>
              <a:gd name="T53" fmla="*/ 480 h 439"/>
              <a:gd name="T54" fmla="*/ 14 w 298"/>
              <a:gd name="T55" fmla="*/ 495 h 439"/>
              <a:gd name="T56" fmla="*/ 35 w 298"/>
              <a:gd name="T57" fmla="*/ 512 h 439"/>
              <a:gd name="T58" fmla="*/ 49 w 298"/>
              <a:gd name="T59" fmla="*/ 527 h 439"/>
              <a:gd name="T60" fmla="*/ 55 w 298"/>
              <a:gd name="T61" fmla="*/ 547 h 439"/>
              <a:gd name="T62" fmla="*/ 61 w 298"/>
              <a:gd name="T63" fmla="*/ 591 h 43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98"/>
              <a:gd name="T97" fmla="*/ 0 h 439"/>
              <a:gd name="T98" fmla="*/ 298 w 298"/>
              <a:gd name="T99" fmla="*/ 439 h 43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98" h="439">
                <a:moveTo>
                  <a:pt x="65" y="0"/>
                </a:moveTo>
                <a:lnTo>
                  <a:pt x="63" y="17"/>
                </a:lnTo>
                <a:lnTo>
                  <a:pt x="56" y="41"/>
                </a:lnTo>
                <a:lnTo>
                  <a:pt x="50" y="54"/>
                </a:lnTo>
                <a:lnTo>
                  <a:pt x="35" y="67"/>
                </a:lnTo>
                <a:lnTo>
                  <a:pt x="11" y="82"/>
                </a:lnTo>
                <a:lnTo>
                  <a:pt x="2" y="99"/>
                </a:lnTo>
                <a:lnTo>
                  <a:pt x="0" y="119"/>
                </a:lnTo>
                <a:lnTo>
                  <a:pt x="4" y="134"/>
                </a:lnTo>
                <a:lnTo>
                  <a:pt x="15" y="145"/>
                </a:lnTo>
                <a:lnTo>
                  <a:pt x="54" y="153"/>
                </a:lnTo>
                <a:lnTo>
                  <a:pt x="124" y="166"/>
                </a:lnTo>
                <a:lnTo>
                  <a:pt x="206" y="181"/>
                </a:lnTo>
                <a:lnTo>
                  <a:pt x="241" y="190"/>
                </a:lnTo>
                <a:lnTo>
                  <a:pt x="282" y="203"/>
                </a:lnTo>
                <a:lnTo>
                  <a:pt x="293" y="211"/>
                </a:lnTo>
                <a:lnTo>
                  <a:pt x="297" y="222"/>
                </a:lnTo>
                <a:lnTo>
                  <a:pt x="290" y="235"/>
                </a:lnTo>
                <a:lnTo>
                  <a:pt x="260" y="244"/>
                </a:lnTo>
                <a:lnTo>
                  <a:pt x="225" y="252"/>
                </a:lnTo>
                <a:lnTo>
                  <a:pt x="160" y="265"/>
                </a:lnTo>
                <a:lnTo>
                  <a:pt x="63" y="285"/>
                </a:lnTo>
                <a:lnTo>
                  <a:pt x="30" y="291"/>
                </a:lnTo>
                <a:lnTo>
                  <a:pt x="11" y="304"/>
                </a:lnTo>
                <a:lnTo>
                  <a:pt x="0" y="319"/>
                </a:lnTo>
                <a:lnTo>
                  <a:pt x="2" y="343"/>
                </a:lnTo>
                <a:lnTo>
                  <a:pt x="7" y="356"/>
                </a:lnTo>
                <a:lnTo>
                  <a:pt x="15" y="367"/>
                </a:lnTo>
                <a:lnTo>
                  <a:pt x="39" y="380"/>
                </a:lnTo>
                <a:lnTo>
                  <a:pt x="54" y="391"/>
                </a:lnTo>
                <a:lnTo>
                  <a:pt x="61" y="406"/>
                </a:lnTo>
                <a:lnTo>
                  <a:pt x="67" y="438"/>
                </a:lnTo>
              </a:path>
            </a:pathLst>
          </a:custGeom>
          <a:noFill/>
          <a:ln w="38100" cap="rnd">
            <a:solidFill>
              <a:schemeClr val="tx1"/>
            </a:solidFill>
            <a:round/>
            <a:headEnd/>
            <a:tailEnd/>
          </a:ln>
        </p:spPr>
        <p:txBody>
          <a:bodyPr/>
          <a:lstStyle/>
          <a:p>
            <a:endParaRPr lang="en-US"/>
          </a:p>
        </p:txBody>
      </p:sp>
      <p:sp>
        <p:nvSpPr>
          <p:cNvPr id="39" name="Freeform 33"/>
          <p:cNvSpPr>
            <a:spLocks/>
          </p:cNvSpPr>
          <p:nvPr/>
        </p:nvSpPr>
        <p:spPr bwMode="auto">
          <a:xfrm rot="10800000">
            <a:off x="7246938" y="2605087"/>
            <a:ext cx="207962" cy="939800"/>
          </a:xfrm>
          <a:custGeom>
            <a:avLst/>
            <a:gdLst>
              <a:gd name="T0" fmla="*/ 29 w 298"/>
              <a:gd name="T1" fmla="*/ 0 h 439"/>
              <a:gd name="T2" fmla="*/ 28 w 298"/>
              <a:gd name="T3" fmla="*/ 23 h 439"/>
              <a:gd name="T4" fmla="*/ 25 w 298"/>
              <a:gd name="T5" fmla="*/ 55 h 439"/>
              <a:gd name="T6" fmla="*/ 22 w 298"/>
              <a:gd name="T7" fmla="*/ 73 h 439"/>
              <a:gd name="T8" fmla="*/ 15 w 298"/>
              <a:gd name="T9" fmla="*/ 90 h 439"/>
              <a:gd name="T10" fmla="*/ 5 w 298"/>
              <a:gd name="T11" fmla="*/ 111 h 439"/>
              <a:gd name="T12" fmla="*/ 1 w 298"/>
              <a:gd name="T13" fmla="*/ 134 h 439"/>
              <a:gd name="T14" fmla="*/ 0 w 298"/>
              <a:gd name="T15" fmla="*/ 160 h 439"/>
              <a:gd name="T16" fmla="*/ 2 w 298"/>
              <a:gd name="T17" fmla="*/ 181 h 439"/>
              <a:gd name="T18" fmla="*/ 7 w 298"/>
              <a:gd name="T19" fmla="*/ 196 h 439"/>
              <a:gd name="T20" fmla="*/ 24 w 298"/>
              <a:gd name="T21" fmla="*/ 206 h 439"/>
              <a:gd name="T22" fmla="*/ 55 w 298"/>
              <a:gd name="T23" fmla="*/ 224 h 439"/>
              <a:gd name="T24" fmla="*/ 91 w 298"/>
              <a:gd name="T25" fmla="*/ 244 h 439"/>
              <a:gd name="T26" fmla="*/ 106 w 298"/>
              <a:gd name="T27" fmla="*/ 256 h 439"/>
              <a:gd name="T28" fmla="*/ 124 w 298"/>
              <a:gd name="T29" fmla="*/ 274 h 439"/>
              <a:gd name="T30" fmla="*/ 129 w 298"/>
              <a:gd name="T31" fmla="*/ 285 h 439"/>
              <a:gd name="T32" fmla="*/ 131 w 298"/>
              <a:gd name="T33" fmla="*/ 299 h 439"/>
              <a:gd name="T34" fmla="*/ 127 w 298"/>
              <a:gd name="T35" fmla="*/ 317 h 439"/>
              <a:gd name="T36" fmla="*/ 114 w 298"/>
              <a:gd name="T37" fmla="*/ 329 h 439"/>
              <a:gd name="T38" fmla="*/ 99 w 298"/>
              <a:gd name="T39" fmla="*/ 340 h 439"/>
              <a:gd name="T40" fmla="*/ 70 w 298"/>
              <a:gd name="T41" fmla="*/ 357 h 439"/>
              <a:gd name="T42" fmla="*/ 28 w 298"/>
              <a:gd name="T43" fmla="*/ 384 h 439"/>
              <a:gd name="T44" fmla="*/ 13 w 298"/>
              <a:gd name="T45" fmla="*/ 392 h 439"/>
              <a:gd name="T46" fmla="*/ 5 w 298"/>
              <a:gd name="T47" fmla="*/ 410 h 439"/>
              <a:gd name="T48" fmla="*/ 0 w 298"/>
              <a:gd name="T49" fmla="*/ 430 h 439"/>
              <a:gd name="T50" fmla="*/ 1 w 298"/>
              <a:gd name="T51" fmla="*/ 463 h 439"/>
              <a:gd name="T52" fmla="*/ 3 w 298"/>
              <a:gd name="T53" fmla="*/ 480 h 439"/>
              <a:gd name="T54" fmla="*/ 7 w 298"/>
              <a:gd name="T55" fmla="*/ 495 h 439"/>
              <a:gd name="T56" fmla="*/ 17 w 298"/>
              <a:gd name="T57" fmla="*/ 512 h 439"/>
              <a:gd name="T58" fmla="*/ 24 w 298"/>
              <a:gd name="T59" fmla="*/ 527 h 439"/>
              <a:gd name="T60" fmla="*/ 27 w 298"/>
              <a:gd name="T61" fmla="*/ 547 h 439"/>
              <a:gd name="T62" fmla="*/ 29 w 298"/>
              <a:gd name="T63" fmla="*/ 591 h 43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98"/>
              <a:gd name="T97" fmla="*/ 0 h 439"/>
              <a:gd name="T98" fmla="*/ 298 w 298"/>
              <a:gd name="T99" fmla="*/ 439 h 43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98" h="439">
                <a:moveTo>
                  <a:pt x="65" y="0"/>
                </a:moveTo>
                <a:lnTo>
                  <a:pt x="63" y="17"/>
                </a:lnTo>
                <a:lnTo>
                  <a:pt x="56" y="41"/>
                </a:lnTo>
                <a:lnTo>
                  <a:pt x="50" y="54"/>
                </a:lnTo>
                <a:lnTo>
                  <a:pt x="35" y="67"/>
                </a:lnTo>
                <a:lnTo>
                  <a:pt x="11" y="82"/>
                </a:lnTo>
                <a:lnTo>
                  <a:pt x="2" y="99"/>
                </a:lnTo>
                <a:lnTo>
                  <a:pt x="0" y="119"/>
                </a:lnTo>
                <a:lnTo>
                  <a:pt x="4" y="134"/>
                </a:lnTo>
                <a:lnTo>
                  <a:pt x="15" y="145"/>
                </a:lnTo>
                <a:lnTo>
                  <a:pt x="54" y="153"/>
                </a:lnTo>
                <a:lnTo>
                  <a:pt x="124" y="166"/>
                </a:lnTo>
                <a:lnTo>
                  <a:pt x="206" y="181"/>
                </a:lnTo>
                <a:lnTo>
                  <a:pt x="241" y="190"/>
                </a:lnTo>
                <a:lnTo>
                  <a:pt x="282" y="203"/>
                </a:lnTo>
                <a:lnTo>
                  <a:pt x="293" y="211"/>
                </a:lnTo>
                <a:lnTo>
                  <a:pt x="297" y="222"/>
                </a:lnTo>
                <a:lnTo>
                  <a:pt x="290" y="235"/>
                </a:lnTo>
                <a:lnTo>
                  <a:pt x="260" y="244"/>
                </a:lnTo>
                <a:lnTo>
                  <a:pt x="225" y="252"/>
                </a:lnTo>
                <a:lnTo>
                  <a:pt x="160" y="265"/>
                </a:lnTo>
                <a:lnTo>
                  <a:pt x="63" y="285"/>
                </a:lnTo>
                <a:lnTo>
                  <a:pt x="30" y="291"/>
                </a:lnTo>
                <a:lnTo>
                  <a:pt x="11" y="304"/>
                </a:lnTo>
                <a:lnTo>
                  <a:pt x="0" y="319"/>
                </a:lnTo>
                <a:lnTo>
                  <a:pt x="2" y="343"/>
                </a:lnTo>
                <a:lnTo>
                  <a:pt x="7" y="356"/>
                </a:lnTo>
                <a:lnTo>
                  <a:pt x="15" y="367"/>
                </a:lnTo>
                <a:lnTo>
                  <a:pt x="39" y="380"/>
                </a:lnTo>
                <a:lnTo>
                  <a:pt x="54" y="391"/>
                </a:lnTo>
                <a:lnTo>
                  <a:pt x="61" y="406"/>
                </a:lnTo>
                <a:lnTo>
                  <a:pt x="67" y="438"/>
                </a:lnTo>
              </a:path>
            </a:pathLst>
          </a:custGeom>
          <a:noFill/>
          <a:ln w="38100" cap="rnd">
            <a:solidFill>
              <a:schemeClr val="tx1"/>
            </a:solidFill>
            <a:round/>
            <a:headEnd/>
            <a:tailEnd/>
          </a:ln>
        </p:spPr>
        <p:txBody>
          <a:bodyPr/>
          <a:lstStyle/>
          <a:p>
            <a:endParaRPr lang="en-US"/>
          </a:p>
        </p:txBody>
      </p:sp>
      <p:sp>
        <p:nvSpPr>
          <p:cNvPr id="40" name="Freeform 34"/>
          <p:cNvSpPr>
            <a:spLocks/>
          </p:cNvSpPr>
          <p:nvPr/>
        </p:nvSpPr>
        <p:spPr bwMode="auto">
          <a:xfrm rot="10800000" flipH="1">
            <a:off x="7324725" y="2251075"/>
            <a:ext cx="207962" cy="939800"/>
          </a:xfrm>
          <a:custGeom>
            <a:avLst/>
            <a:gdLst>
              <a:gd name="T0" fmla="*/ 29 w 298"/>
              <a:gd name="T1" fmla="*/ 0 h 439"/>
              <a:gd name="T2" fmla="*/ 28 w 298"/>
              <a:gd name="T3" fmla="*/ 23 h 439"/>
              <a:gd name="T4" fmla="*/ 25 w 298"/>
              <a:gd name="T5" fmla="*/ 55 h 439"/>
              <a:gd name="T6" fmla="*/ 22 w 298"/>
              <a:gd name="T7" fmla="*/ 73 h 439"/>
              <a:gd name="T8" fmla="*/ 15 w 298"/>
              <a:gd name="T9" fmla="*/ 90 h 439"/>
              <a:gd name="T10" fmla="*/ 5 w 298"/>
              <a:gd name="T11" fmla="*/ 111 h 439"/>
              <a:gd name="T12" fmla="*/ 1 w 298"/>
              <a:gd name="T13" fmla="*/ 134 h 439"/>
              <a:gd name="T14" fmla="*/ 0 w 298"/>
              <a:gd name="T15" fmla="*/ 160 h 439"/>
              <a:gd name="T16" fmla="*/ 2 w 298"/>
              <a:gd name="T17" fmla="*/ 181 h 439"/>
              <a:gd name="T18" fmla="*/ 7 w 298"/>
              <a:gd name="T19" fmla="*/ 196 h 439"/>
              <a:gd name="T20" fmla="*/ 24 w 298"/>
              <a:gd name="T21" fmla="*/ 206 h 439"/>
              <a:gd name="T22" fmla="*/ 55 w 298"/>
              <a:gd name="T23" fmla="*/ 224 h 439"/>
              <a:gd name="T24" fmla="*/ 91 w 298"/>
              <a:gd name="T25" fmla="*/ 244 h 439"/>
              <a:gd name="T26" fmla="*/ 106 w 298"/>
              <a:gd name="T27" fmla="*/ 256 h 439"/>
              <a:gd name="T28" fmla="*/ 124 w 298"/>
              <a:gd name="T29" fmla="*/ 274 h 439"/>
              <a:gd name="T30" fmla="*/ 129 w 298"/>
              <a:gd name="T31" fmla="*/ 285 h 439"/>
              <a:gd name="T32" fmla="*/ 131 w 298"/>
              <a:gd name="T33" fmla="*/ 299 h 439"/>
              <a:gd name="T34" fmla="*/ 127 w 298"/>
              <a:gd name="T35" fmla="*/ 317 h 439"/>
              <a:gd name="T36" fmla="*/ 114 w 298"/>
              <a:gd name="T37" fmla="*/ 329 h 439"/>
              <a:gd name="T38" fmla="*/ 99 w 298"/>
              <a:gd name="T39" fmla="*/ 340 h 439"/>
              <a:gd name="T40" fmla="*/ 70 w 298"/>
              <a:gd name="T41" fmla="*/ 357 h 439"/>
              <a:gd name="T42" fmla="*/ 28 w 298"/>
              <a:gd name="T43" fmla="*/ 384 h 439"/>
              <a:gd name="T44" fmla="*/ 13 w 298"/>
              <a:gd name="T45" fmla="*/ 392 h 439"/>
              <a:gd name="T46" fmla="*/ 5 w 298"/>
              <a:gd name="T47" fmla="*/ 410 h 439"/>
              <a:gd name="T48" fmla="*/ 0 w 298"/>
              <a:gd name="T49" fmla="*/ 430 h 439"/>
              <a:gd name="T50" fmla="*/ 1 w 298"/>
              <a:gd name="T51" fmla="*/ 463 h 439"/>
              <a:gd name="T52" fmla="*/ 3 w 298"/>
              <a:gd name="T53" fmla="*/ 480 h 439"/>
              <a:gd name="T54" fmla="*/ 7 w 298"/>
              <a:gd name="T55" fmla="*/ 495 h 439"/>
              <a:gd name="T56" fmla="*/ 17 w 298"/>
              <a:gd name="T57" fmla="*/ 512 h 439"/>
              <a:gd name="T58" fmla="*/ 24 w 298"/>
              <a:gd name="T59" fmla="*/ 527 h 439"/>
              <a:gd name="T60" fmla="*/ 27 w 298"/>
              <a:gd name="T61" fmla="*/ 547 h 439"/>
              <a:gd name="T62" fmla="*/ 29 w 298"/>
              <a:gd name="T63" fmla="*/ 591 h 43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98"/>
              <a:gd name="T97" fmla="*/ 0 h 439"/>
              <a:gd name="T98" fmla="*/ 298 w 298"/>
              <a:gd name="T99" fmla="*/ 439 h 43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98" h="439">
                <a:moveTo>
                  <a:pt x="65" y="0"/>
                </a:moveTo>
                <a:lnTo>
                  <a:pt x="63" y="17"/>
                </a:lnTo>
                <a:lnTo>
                  <a:pt x="56" y="41"/>
                </a:lnTo>
                <a:lnTo>
                  <a:pt x="50" y="54"/>
                </a:lnTo>
                <a:lnTo>
                  <a:pt x="35" y="67"/>
                </a:lnTo>
                <a:lnTo>
                  <a:pt x="11" y="82"/>
                </a:lnTo>
                <a:lnTo>
                  <a:pt x="2" y="99"/>
                </a:lnTo>
                <a:lnTo>
                  <a:pt x="0" y="119"/>
                </a:lnTo>
                <a:lnTo>
                  <a:pt x="4" y="134"/>
                </a:lnTo>
                <a:lnTo>
                  <a:pt x="15" y="145"/>
                </a:lnTo>
                <a:lnTo>
                  <a:pt x="54" y="153"/>
                </a:lnTo>
                <a:lnTo>
                  <a:pt x="124" y="166"/>
                </a:lnTo>
                <a:lnTo>
                  <a:pt x="206" y="181"/>
                </a:lnTo>
                <a:lnTo>
                  <a:pt x="241" y="190"/>
                </a:lnTo>
                <a:lnTo>
                  <a:pt x="282" y="203"/>
                </a:lnTo>
                <a:lnTo>
                  <a:pt x="293" y="211"/>
                </a:lnTo>
                <a:lnTo>
                  <a:pt x="297" y="222"/>
                </a:lnTo>
                <a:lnTo>
                  <a:pt x="290" y="235"/>
                </a:lnTo>
                <a:lnTo>
                  <a:pt x="260" y="244"/>
                </a:lnTo>
                <a:lnTo>
                  <a:pt x="225" y="252"/>
                </a:lnTo>
                <a:lnTo>
                  <a:pt x="160" y="265"/>
                </a:lnTo>
                <a:lnTo>
                  <a:pt x="63" y="285"/>
                </a:lnTo>
                <a:lnTo>
                  <a:pt x="30" y="291"/>
                </a:lnTo>
                <a:lnTo>
                  <a:pt x="11" y="304"/>
                </a:lnTo>
                <a:lnTo>
                  <a:pt x="0" y="319"/>
                </a:lnTo>
                <a:lnTo>
                  <a:pt x="2" y="343"/>
                </a:lnTo>
                <a:lnTo>
                  <a:pt x="7" y="356"/>
                </a:lnTo>
                <a:lnTo>
                  <a:pt x="15" y="367"/>
                </a:lnTo>
                <a:lnTo>
                  <a:pt x="39" y="380"/>
                </a:lnTo>
                <a:lnTo>
                  <a:pt x="54" y="391"/>
                </a:lnTo>
                <a:lnTo>
                  <a:pt x="61" y="406"/>
                </a:lnTo>
                <a:lnTo>
                  <a:pt x="67" y="438"/>
                </a:lnTo>
              </a:path>
            </a:pathLst>
          </a:custGeom>
          <a:noFill/>
          <a:ln w="38100" cap="rnd">
            <a:solidFill>
              <a:schemeClr val="tx1"/>
            </a:solidFill>
            <a:round/>
            <a:headEnd/>
            <a:tailEnd/>
          </a:ln>
        </p:spPr>
        <p:txBody>
          <a:bodyPr/>
          <a:lstStyle/>
          <a:p>
            <a:endParaRPr lang="en-US"/>
          </a:p>
        </p:txBody>
      </p:sp>
      <p:sp>
        <p:nvSpPr>
          <p:cNvPr id="41" name="Text Box 38"/>
          <p:cNvSpPr txBox="1">
            <a:spLocks noChangeArrowheads="1"/>
          </p:cNvSpPr>
          <p:nvPr/>
        </p:nvSpPr>
        <p:spPr bwMode="auto">
          <a:xfrm>
            <a:off x="7705725" y="1909762"/>
            <a:ext cx="635000" cy="641350"/>
          </a:xfrm>
          <a:prstGeom prst="rect">
            <a:avLst/>
          </a:prstGeom>
          <a:noFill/>
          <a:ln w="9525">
            <a:noFill/>
            <a:miter lim="800000"/>
            <a:headEnd/>
            <a:tailEnd/>
          </a:ln>
        </p:spPr>
        <p:txBody>
          <a:bodyPr wrap="none">
            <a:spAutoFit/>
          </a:bodyPr>
          <a:lstStyle/>
          <a:p>
            <a:pPr eaLnBrk="1" hangingPunct="1"/>
            <a:r>
              <a:rPr lang="en-US" sz="3600" b="1" dirty="0">
                <a:cs typeface="Arial" pitchFamily="34" charset="0"/>
                <a:sym typeface="Symbol" pitchFamily="18" charset="2"/>
              </a:rPr>
              <a:t></a:t>
            </a:r>
          </a:p>
        </p:txBody>
      </p:sp>
      <p:grpSp>
        <p:nvGrpSpPr>
          <p:cNvPr id="42" name="Group 39"/>
          <p:cNvGrpSpPr>
            <a:grpSpLocks/>
          </p:cNvGrpSpPr>
          <p:nvPr/>
        </p:nvGrpSpPr>
        <p:grpSpPr bwMode="auto">
          <a:xfrm>
            <a:off x="8174038" y="1360487"/>
            <a:ext cx="647700" cy="2227263"/>
            <a:chOff x="5293" y="1624"/>
            <a:chExt cx="408" cy="1403"/>
          </a:xfrm>
        </p:grpSpPr>
        <p:sp>
          <p:nvSpPr>
            <p:cNvPr id="44" name="Freeform 40"/>
            <p:cNvSpPr>
              <a:spLocks/>
            </p:cNvSpPr>
            <p:nvPr/>
          </p:nvSpPr>
          <p:spPr bwMode="auto">
            <a:xfrm>
              <a:off x="5299" y="1885"/>
              <a:ext cx="201" cy="183"/>
            </a:xfrm>
            <a:custGeom>
              <a:avLst/>
              <a:gdLst>
                <a:gd name="T0" fmla="*/ 201 w 201"/>
                <a:gd name="T1" fmla="*/ 0 h 183"/>
                <a:gd name="T2" fmla="*/ 201 w 201"/>
                <a:gd name="T3" fmla="*/ 183 h 183"/>
                <a:gd name="T4" fmla="*/ 123 w 201"/>
                <a:gd name="T5" fmla="*/ 171 h 183"/>
                <a:gd name="T6" fmla="*/ 45 w 201"/>
                <a:gd name="T7" fmla="*/ 141 h 183"/>
                <a:gd name="T8" fmla="*/ 0 w 201"/>
                <a:gd name="T9" fmla="*/ 111 h 183"/>
                <a:gd name="T10" fmla="*/ 9 w 201"/>
                <a:gd name="T11" fmla="*/ 69 h 183"/>
                <a:gd name="T12" fmla="*/ 126 w 201"/>
                <a:gd name="T13" fmla="*/ 24 h 183"/>
                <a:gd name="T14" fmla="*/ 201 w 201"/>
                <a:gd name="T15" fmla="*/ 0 h 183"/>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183"/>
                <a:gd name="T26" fmla="*/ 201 w 201"/>
                <a:gd name="T27" fmla="*/ 183 h 18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183">
                  <a:moveTo>
                    <a:pt x="201" y="0"/>
                  </a:moveTo>
                  <a:lnTo>
                    <a:pt x="201" y="183"/>
                  </a:lnTo>
                  <a:lnTo>
                    <a:pt x="123" y="171"/>
                  </a:lnTo>
                  <a:lnTo>
                    <a:pt x="45" y="141"/>
                  </a:lnTo>
                  <a:lnTo>
                    <a:pt x="0" y="111"/>
                  </a:lnTo>
                  <a:lnTo>
                    <a:pt x="9" y="69"/>
                  </a:lnTo>
                  <a:lnTo>
                    <a:pt x="126" y="24"/>
                  </a:lnTo>
                  <a:lnTo>
                    <a:pt x="201" y="0"/>
                  </a:lnTo>
                  <a:close/>
                </a:path>
              </a:pathLst>
            </a:custGeom>
            <a:solidFill>
              <a:srgbClr val="FF3300"/>
            </a:solidFill>
            <a:ln w="9525">
              <a:solidFill>
                <a:schemeClr val="tx1"/>
              </a:solidFill>
              <a:round/>
              <a:headEnd/>
              <a:tailEnd/>
            </a:ln>
          </p:spPr>
          <p:txBody>
            <a:bodyPr/>
            <a:lstStyle/>
            <a:p>
              <a:endParaRPr lang="en-US"/>
            </a:p>
          </p:txBody>
        </p:sp>
        <p:sp>
          <p:nvSpPr>
            <p:cNvPr id="45" name="Freeform 41"/>
            <p:cNvSpPr>
              <a:spLocks/>
            </p:cNvSpPr>
            <p:nvPr/>
          </p:nvSpPr>
          <p:spPr bwMode="auto">
            <a:xfrm>
              <a:off x="5407" y="2269"/>
              <a:ext cx="96" cy="153"/>
            </a:xfrm>
            <a:custGeom>
              <a:avLst/>
              <a:gdLst>
                <a:gd name="T0" fmla="*/ 93 w 96"/>
                <a:gd name="T1" fmla="*/ 0 h 153"/>
                <a:gd name="T2" fmla="*/ 96 w 96"/>
                <a:gd name="T3" fmla="*/ 153 h 153"/>
                <a:gd name="T4" fmla="*/ 42 w 96"/>
                <a:gd name="T5" fmla="*/ 132 h 153"/>
                <a:gd name="T6" fmla="*/ 0 w 96"/>
                <a:gd name="T7" fmla="*/ 108 h 153"/>
                <a:gd name="T8" fmla="*/ 6 w 96"/>
                <a:gd name="T9" fmla="*/ 45 h 153"/>
                <a:gd name="T10" fmla="*/ 36 w 96"/>
                <a:gd name="T11" fmla="*/ 12 h 153"/>
                <a:gd name="T12" fmla="*/ 93 w 96"/>
                <a:gd name="T13" fmla="*/ 0 h 153"/>
                <a:gd name="T14" fmla="*/ 0 60000 65536"/>
                <a:gd name="T15" fmla="*/ 0 60000 65536"/>
                <a:gd name="T16" fmla="*/ 0 60000 65536"/>
                <a:gd name="T17" fmla="*/ 0 60000 65536"/>
                <a:gd name="T18" fmla="*/ 0 60000 65536"/>
                <a:gd name="T19" fmla="*/ 0 60000 65536"/>
                <a:gd name="T20" fmla="*/ 0 60000 65536"/>
                <a:gd name="T21" fmla="*/ 0 w 96"/>
                <a:gd name="T22" fmla="*/ 0 h 153"/>
                <a:gd name="T23" fmla="*/ 96 w 96"/>
                <a:gd name="T24" fmla="*/ 153 h 1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 h="153">
                  <a:moveTo>
                    <a:pt x="93" y="0"/>
                  </a:moveTo>
                  <a:lnTo>
                    <a:pt x="96" y="153"/>
                  </a:lnTo>
                  <a:lnTo>
                    <a:pt x="42" y="132"/>
                  </a:lnTo>
                  <a:lnTo>
                    <a:pt x="0" y="108"/>
                  </a:lnTo>
                  <a:lnTo>
                    <a:pt x="6" y="45"/>
                  </a:lnTo>
                  <a:lnTo>
                    <a:pt x="36" y="12"/>
                  </a:lnTo>
                  <a:lnTo>
                    <a:pt x="93" y="0"/>
                  </a:lnTo>
                  <a:close/>
                </a:path>
              </a:pathLst>
            </a:custGeom>
            <a:solidFill>
              <a:srgbClr val="FF3300"/>
            </a:solidFill>
            <a:ln w="9525">
              <a:solidFill>
                <a:schemeClr val="tx1"/>
              </a:solidFill>
              <a:round/>
              <a:headEnd/>
              <a:tailEnd/>
            </a:ln>
          </p:spPr>
          <p:txBody>
            <a:bodyPr/>
            <a:lstStyle/>
            <a:p>
              <a:endParaRPr lang="en-US"/>
            </a:p>
          </p:txBody>
        </p:sp>
        <p:sp>
          <p:nvSpPr>
            <p:cNvPr id="46" name="Freeform 42"/>
            <p:cNvSpPr>
              <a:spLocks/>
            </p:cNvSpPr>
            <p:nvPr/>
          </p:nvSpPr>
          <p:spPr bwMode="auto">
            <a:xfrm>
              <a:off x="5416" y="2605"/>
              <a:ext cx="84" cy="174"/>
            </a:xfrm>
            <a:custGeom>
              <a:avLst/>
              <a:gdLst>
                <a:gd name="T0" fmla="*/ 84 w 84"/>
                <a:gd name="T1" fmla="*/ 0 h 174"/>
                <a:gd name="T2" fmla="*/ 84 w 84"/>
                <a:gd name="T3" fmla="*/ 174 h 174"/>
                <a:gd name="T4" fmla="*/ 36 w 84"/>
                <a:gd name="T5" fmla="*/ 156 h 174"/>
                <a:gd name="T6" fmla="*/ 0 w 84"/>
                <a:gd name="T7" fmla="*/ 132 h 174"/>
                <a:gd name="T8" fmla="*/ 18 w 84"/>
                <a:gd name="T9" fmla="*/ 78 h 174"/>
                <a:gd name="T10" fmla="*/ 57 w 84"/>
                <a:gd name="T11" fmla="*/ 21 h 174"/>
                <a:gd name="T12" fmla="*/ 84 w 84"/>
                <a:gd name="T13" fmla="*/ 0 h 174"/>
                <a:gd name="T14" fmla="*/ 0 60000 65536"/>
                <a:gd name="T15" fmla="*/ 0 60000 65536"/>
                <a:gd name="T16" fmla="*/ 0 60000 65536"/>
                <a:gd name="T17" fmla="*/ 0 60000 65536"/>
                <a:gd name="T18" fmla="*/ 0 60000 65536"/>
                <a:gd name="T19" fmla="*/ 0 60000 65536"/>
                <a:gd name="T20" fmla="*/ 0 60000 65536"/>
                <a:gd name="T21" fmla="*/ 0 w 84"/>
                <a:gd name="T22" fmla="*/ 0 h 174"/>
                <a:gd name="T23" fmla="*/ 84 w 84"/>
                <a:gd name="T24" fmla="*/ 174 h 1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4" h="174">
                  <a:moveTo>
                    <a:pt x="84" y="0"/>
                  </a:moveTo>
                  <a:lnTo>
                    <a:pt x="84" y="174"/>
                  </a:lnTo>
                  <a:lnTo>
                    <a:pt x="36" y="156"/>
                  </a:lnTo>
                  <a:lnTo>
                    <a:pt x="0" y="132"/>
                  </a:lnTo>
                  <a:lnTo>
                    <a:pt x="18" y="78"/>
                  </a:lnTo>
                  <a:lnTo>
                    <a:pt x="57" y="21"/>
                  </a:lnTo>
                  <a:lnTo>
                    <a:pt x="84" y="0"/>
                  </a:lnTo>
                  <a:close/>
                </a:path>
              </a:pathLst>
            </a:custGeom>
            <a:solidFill>
              <a:srgbClr val="FF3300"/>
            </a:solidFill>
            <a:ln w="9525">
              <a:solidFill>
                <a:schemeClr val="tx1"/>
              </a:solidFill>
              <a:round/>
              <a:headEnd/>
              <a:tailEnd/>
            </a:ln>
          </p:spPr>
          <p:txBody>
            <a:bodyPr/>
            <a:lstStyle/>
            <a:p>
              <a:endParaRPr lang="en-US"/>
            </a:p>
          </p:txBody>
        </p:sp>
        <p:sp>
          <p:nvSpPr>
            <p:cNvPr id="47" name="Freeform 43"/>
            <p:cNvSpPr>
              <a:spLocks/>
            </p:cNvSpPr>
            <p:nvPr/>
          </p:nvSpPr>
          <p:spPr bwMode="auto">
            <a:xfrm>
              <a:off x="5503" y="2797"/>
              <a:ext cx="60" cy="213"/>
            </a:xfrm>
            <a:custGeom>
              <a:avLst/>
              <a:gdLst>
                <a:gd name="T0" fmla="*/ 0 w 60"/>
                <a:gd name="T1" fmla="*/ 0 h 213"/>
                <a:gd name="T2" fmla="*/ 3 w 60"/>
                <a:gd name="T3" fmla="*/ 213 h 213"/>
                <a:gd name="T4" fmla="*/ 24 w 60"/>
                <a:gd name="T5" fmla="*/ 159 h 213"/>
                <a:gd name="T6" fmla="*/ 42 w 60"/>
                <a:gd name="T7" fmla="*/ 93 h 213"/>
                <a:gd name="T8" fmla="*/ 60 w 60"/>
                <a:gd name="T9" fmla="*/ 42 h 213"/>
                <a:gd name="T10" fmla="*/ 36 w 60"/>
                <a:gd name="T11" fmla="*/ 6 h 213"/>
                <a:gd name="T12" fmla="*/ 0 w 60"/>
                <a:gd name="T13" fmla="*/ 0 h 213"/>
                <a:gd name="T14" fmla="*/ 0 60000 65536"/>
                <a:gd name="T15" fmla="*/ 0 60000 65536"/>
                <a:gd name="T16" fmla="*/ 0 60000 65536"/>
                <a:gd name="T17" fmla="*/ 0 60000 65536"/>
                <a:gd name="T18" fmla="*/ 0 60000 65536"/>
                <a:gd name="T19" fmla="*/ 0 60000 65536"/>
                <a:gd name="T20" fmla="*/ 0 60000 65536"/>
                <a:gd name="T21" fmla="*/ 0 w 60"/>
                <a:gd name="T22" fmla="*/ 0 h 213"/>
                <a:gd name="T23" fmla="*/ 60 w 60"/>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213">
                  <a:moveTo>
                    <a:pt x="0" y="0"/>
                  </a:moveTo>
                  <a:lnTo>
                    <a:pt x="3" y="213"/>
                  </a:lnTo>
                  <a:lnTo>
                    <a:pt x="24" y="159"/>
                  </a:lnTo>
                  <a:lnTo>
                    <a:pt x="42" y="93"/>
                  </a:lnTo>
                  <a:lnTo>
                    <a:pt x="60" y="42"/>
                  </a:lnTo>
                  <a:lnTo>
                    <a:pt x="36" y="6"/>
                  </a:lnTo>
                  <a:lnTo>
                    <a:pt x="0" y="0"/>
                  </a:lnTo>
                  <a:close/>
                </a:path>
              </a:pathLst>
            </a:custGeom>
            <a:solidFill>
              <a:srgbClr val="0000FF"/>
            </a:solidFill>
            <a:ln w="9525">
              <a:solidFill>
                <a:schemeClr val="tx1"/>
              </a:solidFill>
              <a:round/>
              <a:headEnd/>
              <a:tailEnd/>
            </a:ln>
          </p:spPr>
          <p:txBody>
            <a:bodyPr/>
            <a:lstStyle/>
            <a:p>
              <a:endParaRPr lang="en-US"/>
            </a:p>
          </p:txBody>
        </p:sp>
        <p:sp>
          <p:nvSpPr>
            <p:cNvPr id="48" name="Freeform 44"/>
            <p:cNvSpPr>
              <a:spLocks/>
            </p:cNvSpPr>
            <p:nvPr/>
          </p:nvSpPr>
          <p:spPr bwMode="auto">
            <a:xfrm>
              <a:off x="5503" y="2431"/>
              <a:ext cx="114" cy="153"/>
            </a:xfrm>
            <a:custGeom>
              <a:avLst/>
              <a:gdLst>
                <a:gd name="T0" fmla="*/ 0 w 114"/>
                <a:gd name="T1" fmla="*/ 0 h 153"/>
                <a:gd name="T2" fmla="*/ 0 w 114"/>
                <a:gd name="T3" fmla="*/ 153 h 153"/>
                <a:gd name="T4" fmla="*/ 48 w 114"/>
                <a:gd name="T5" fmla="*/ 141 h 153"/>
                <a:gd name="T6" fmla="*/ 90 w 114"/>
                <a:gd name="T7" fmla="*/ 90 h 153"/>
                <a:gd name="T8" fmla="*/ 114 w 114"/>
                <a:gd name="T9" fmla="*/ 51 h 153"/>
                <a:gd name="T10" fmla="*/ 75 w 114"/>
                <a:gd name="T11" fmla="*/ 9 h 153"/>
                <a:gd name="T12" fmla="*/ 18 w 114"/>
                <a:gd name="T13" fmla="*/ 3 h 153"/>
                <a:gd name="T14" fmla="*/ 0 w 114"/>
                <a:gd name="T15" fmla="*/ 0 h 153"/>
                <a:gd name="T16" fmla="*/ 0 60000 65536"/>
                <a:gd name="T17" fmla="*/ 0 60000 65536"/>
                <a:gd name="T18" fmla="*/ 0 60000 65536"/>
                <a:gd name="T19" fmla="*/ 0 60000 65536"/>
                <a:gd name="T20" fmla="*/ 0 60000 65536"/>
                <a:gd name="T21" fmla="*/ 0 60000 65536"/>
                <a:gd name="T22" fmla="*/ 0 60000 65536"/>
                <a:gd name="T23" fmla="*/ 0 60000 65536"/>
                <a:gd name="T24" fmla="*/ 0 w 114"/>
                <a:gd name="T25" fmla="*/ 0 h 153"/>
                <a:gd name="T26" fmla="*/ 114 w 114"/>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4" h="153">
                  <a:moveTo>
                    <a:pt x="0" y="0"/>
                  </a:moveTo>
                  <a:lnTo>
                    <a:pt x="0" y="153"/>
                  </a:lnTo>
                  <a:lnTo>
                    <a:pt x="48" y="141"/>
                  </a:lnTo>
                  <a:lnTo>
                    <a:pt x="90" y="90"/>
                  </a:lnTo>
                  <a:lnTo>
                    <a:pt x="114" y="51"/>
                  </a:lnTo>
                  <a:lnTo>
                    <a:pt x="75" y="9"/>
                  </a:lnTo>
                  <a:lnTo>
                    <a:pt x="18" y="3"/>
                  </a:lnTo>
                  <a:lnTo>
                    <a:pt x="0" y="0"/>
                  </a:lnTo>
                  <a:close/>
                </a:path>
              </a:pathLst>
            </a:custGeom>
            <a:solidFill>
              <a:srgbClr val="0000FF"/>
            </a:solidFill>
            <a:ln w="9525">
              <a:solidFill>
                <a:schemeClr val="tx1"/>
              </a:solidFill>
              <a:round/>
              <a:headEnd/>
              <a:tailEnd/>
            </a:ln>
          </p:spPr>
          <p:txBody>
            <a:bodyPr/>
            <a:lstStyle/>
            <a:p>
              <a:endParaRPr lang="en-US"/>
            </a:p>
          </p:txBody>
        </p:sp>
        <p:sp>
          <p:nvSpPr>
            <p:cNvPr id="49" name="Freeform 45"/>
            <p:cNvSpPr>
              <a:spLocks/>
            </p:cNvSpPr>
            <p:nvPr/>
          </p:nvSpPr>
          <p:spPr bwMode="auto">
            <a:xfrm>
              <a:off x="5506" y="2083"/>
              <a:ext cx="195" cy="177"/>
            </a:xfrm>
            <a:custGeom>
              <a:avLst/>
              <a:gdLst>
                <a:gd name="T0" fmla="*/ 3 w 195"/>
                <a:gd name="T1" fmla="*/ 0 h 177"/>
                <a:gd name="T2" fmla="*/ 0 w 195"/>
                <a:gd name="T3" fmla="*/ 177 h 177"/>
                <a:gd name="T4" fmla="*/ 84 w 195"/>
                <a:gd name="T5" fmla="*/ 171 h 177"/>
                <a:gd name="T6" fmla="*/ 162 w 195"/>
                <a:gd name="T7" fmla="*/ 159 h 177"/>
                <a:gd name="T8" fmla="*/ 195 w 195"/>
                <a:gd name="T9" fmla="*/ 111 h 177"/>
                <a:gd name="T10" fmla="*/ 174 w 195"/>
                <a:gd name="T11" fmla="*/ 78 h 177"/>
                <a:gd name="T12" fmla="*/ 63 w 195"/>
                <a:gd name="T13" fmla="*/ 36 h 177"/>
                <a:gd name="T14" fmla="*/ 3 w 195"/>
                <a:gd name="T15" fmla="*/ 0 h 177"/>
                <a:gd name="T16" fmla="*/ 0 60000 65536"/>
                <a:gd name="T17" fmla="*/ 0 60000 65536"/>
                <a:gd name="T18" fmla="*/ 0 60000 65536"/>
                <a:gd name="T19" fmla="*/ 0 60000 65536"/>
                <a:gd name="T20" fmla="*/ 0 60000 65536"/>
                <a:gd name="T21" fmla="*/ 0 60000 65536"/>
                <a:gd name="T22" fmla="*/ 0 60000 65536"/>
                <a:gd name="T23" fmla="*/ 0 60000 65536"/>
                <a:gd name="T24" fmla="*/ 0 w 195"/>
                <a:gd name="T25" fmla="*/ 0 h 177"/>
                <a:gd name="T26" fmla="*/ 195 w 195"/>
                <a:gd name="T27" fmla="*/ 177 h 17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 h="177">
                  <a:moveTo>
                    <a:pt x="3" y="0"/>
                  </a:moveTo>
                  <a:lnTo>
                    <a:pt x="0" y="177"/>
                  </a:lnTo>
                  <a:lnTo>
                    <a:pt x="84" y="171"/>
                  </a:lnTo>
                  <a:lnTo>
                    <a:pt x="162" y="159"/>
                  </a:lnTo>
                  <a:lnTo>
                    <a:pt x="195" y="111"/>
                  </a:lnTo>
                  <a:lnTo>
                    <a:pt x="174" y="78"/>
                  </a:lnTo>
                  <a:lnTo>
                    <a:pt x="63" y="36"/>
                  </a:lnTo>
                  <a:lnTo>
                    <a:pt x="3" y="0"/>
                  </a:lnTo>
                  <a:close/>
                </a:path>
              </a:pathLst>
            </a:custGeom>
            <a:solidFill>
              <a:srgbClr val="0000FF"/>
            </a:solidFill>
            <a:ln w="9525">
              <a:solidFill>
                <a:schemeClr val="tx1"/>
              </a:solidFill>
              <a:round/>
              <a:headEnd/>
              <a:tailEnd/>
            </a:ln>
          </p:spPr>
          <p:txBody>
            <a:bodyPr/>
            <a:lstStyle/>
            <a:p>
              <a:endParaRPr lang="en-US"/>
            </a:p>
          </p:txBody>
        </p:sp>
        <p:sp>
          <p:nvSpPr>
            <p:cNvPr id="50" name="Freeform 46"/>
            <p:cNvSpPr>
              <a:spLocks/>
            </p:cNvSpPr>
            <p:nvPr/>
          </p:nvSpPr>
          <p:spPr bwMode="auto">
            <a:xfrm>
              <a:off x="5503" y="1690"/>
              <a:ext cx="72" cy="189"/>
            </a:xfrm>
            <a:custGeom>
              <a:avLst/>
              <a:gdLst>
                <a:gd name="T0" fmla="*/ 0 w 72"/>
                <a:gd name="T1" fmla="*/ 0 h 189"/>
                <a:gd name="T2" fmla="*/ 0 w 72"/>
                <a:gd name="T3" fmla="*/ 189 h 189"/>
                <a:gd name="T4" fmla="*/ 63 w 72"/>
                <a:gd name="T5" fmla="*/ 162 h 189"/>
                <a:gd name="T6" fmla="*/ 72 w 72"/>
                <a:gd name="T7" fmla="*/ 102 h 189"/>
                <a:gd name="T8" fmla="*/ 30 w 72"/>
                <a:gd name="T9" fmla="*/ 51 h 189"/>
                <a:gd name="T10" fmla="*/ 0 w 72"/>
                <a:gd name="T11" fmla="*/ 0 h 189"/>
                <a:gd name="T12" fmla="*/ 0 60000 65536"/>
                <a:gd name="T13" fmla="*/ 0 60000 65536"/>
                <a:gd name="T14" fmla="*/ 0 60000 65536"/>
                <a:gd name="T15" fmla="*/ 0 60000 65536"/>
                <a:gd name="T16" fmla="*/ 0 60000 65536"/>
                <a:gd name="T17" fmla="*/ 0 60000 65536"/>
                <a:gd name="T18" fmla="*/ 0 w 72"/>
                <a:gd name="T19" fmla="*/ 0 h 189"/>
                <a:gd name="T20" fmla="*/ 72 w 72"/>
                <a:gd name="T21" fmla="*/ 189 h 189"/>
              </a:gdLst>
              <a:ahLst/>
              <a:cxnLst>
                <a:cxn ang="T12">
                  <a:pos x="T0" y="T1"/>
                </a:cxn>
                <a:cxn ang="T13">
                  <a:pos x="T2" y="T3"/>
                </a:cxn>
                <a:cxn ang="T14">
                  <a:pos x="T4" y="T5"/>
                </a:cxn>
                <a:cxn ang="T15">
                  <a:pos x="T6" y="T7"/>
                </a:cxn>
                <a:cxn ang="T16">
                  <a:pos x="T8" y="T9"/>
                </a:cxn>
                <a:cxn ang="T17">
                  <a:pos x="T10" y="T11"/>
                </a:cxn>
              </a:cxnLst>
              <a:rect l="T18" t="T19" r="T20" b="T21"/>
              <a:pathLst>
                <a:path w="72" h="189">
                  <a:moveTo>
                    <a:pt x="0" y="0"/>
                  </a:moveTo>
                  <a:lnTo>
                    <a:pt x="0" y="189"/>
                  </a:lnTo>
                  <a:lnTo>
                    <a:pt x="63" y="162"/>
                  </a:lnTo>
                  <a:lnTo>
                    <a:pt x="72" y="102"/>
                  </a:lnTo>
                  <a:lnTo>
                    <a:pt x="30" y="51"/>
                  </a:lnTo>
                  <a:lnTo>
                    <a:pt x="0" y="0"/>
                  </a:lnTo>
                  <a:close/>
                </a:path>
              </a:pathLst>
            </a:custGeom>
            <a:solidFill>
              <a:srgbClr val="0000FF"/>
            </a:solidFill>
            <a:ln w="9525">
              <a:solidFill>
                <a:schemeClr val="tx1"/>
              </a:solidFill>
              <a:round/>
              <a:headEnd/>
              <a:tailEnd/>
            </a:ln>
          </p:spPr>
          <p:txBody>
            <a:bodyPr/>
            <a:lstStyle/>
            <a:p>
              <a:endParaRPr lang="en-US"/>
            </a:p>
          </p:txBody>
        </p:sp>
        <p:sp>
          <p:nvSpPr>
            <p:cNvPr id="51" name="Line 47"/>
            <p:cNvSpPr>
              <a:spLocks noChangeShapeType="1"/>
            </p:cNvSpPr>
            <p:nvPr/>
          </p:nvSpPr>
          <p:spPr bwMode="auto">
            <a:xfrm>
              <a:off x="5502" y="1624"/>
              <a:ext cx="0" cy="1403"/>
            </a:xfrm>
            <a:prstGeom prst="line">
              <a:avLst/>
            </a:prstGeom>
            <a:noFill/>
            <a:ln w="38100">
              <a:solidFill>
                <a:schemeClr val="tx1"/>
              </a:solidFill>
              <a:round/>
              <a:headEnd/>
              <a:tailEnd/>
            </a:ln>
          </p:spPr>
          <p:txBody>
            <a:bodyPr/>
            <a:lstStyle/>
            <a:p>
              <a:endParaRPr lang="en-US"/>
            </a:p>
          </p:txBody>
        </p:sp>
        <p:sp>
          <p:nvSpPr>
            <p:cNvPr id="52" name="Freeform 48"/>
            <p:cNvSpPr>
              <a:spLocks/>
            </p:cNvSpPr>
            <p:nvPr/>
          </p:nvSpPr>
          <p:spPr bwMode="auto">
            <a:xfrm>
              <a:off x="5293" y="1675"/>
              <a:ext cx="408" cy="1350"/>
            </a:xfrm>
            <a:custGeom>
              <a:avLst/>
              <a:gdLst>
                <a:gd name="T0" fmla="*/ 219 w 408"/>
                <a:gd name="T1" fmla="*/ 0 h 1350"/>
                <a:gd name="T2" fmla="*/ 237 w 408"/>
                <a:gd name="T3" fmla="*/ 63 h 1350"/>
                <a:gd name="T4" fmla="*/ 267 w 408"/>
                <a:gd name="T5" fmla="*/ 87 h 1350"/>
                <a:gd name="T6" fmla="*/ 282 w 408"/>
                <a:gd name="T7" fmla="*/ 120 h 1350"/>
                <a:gd name="T8" fmla="*/ 279 w 408"/>
                <a:gd name="T9" fmla="*/ 159 h 1350"/>
                <a:gd name="T10" fmla="*/ 258 w 408"/>
                <a:gd name="T11" fmla="*/ 192 h 1350"/>
                <a:gd name="T12" fmla="*/ 228 w 408"/>
                <a:gd name="T13" fmla="*/ 204 h 1350"/>
                <a:gd name="T14" fmla="*/ 195 w 408"/>
                <a:gd name="T15" fmla="*/ 216 h 1350"/>
                <a:gd name="T16" fmla="*/ 150 w 408"/>
                <a:gd name="T17" fmla="*/ 228 h 1350"/>
                <a:gd name="T18" fmla="*/ 75 w 408"/>
                <a:gd name="T19" fmla="*/ 252 h 1350"/>
                <a:gd name="T20" fmla="*/ 36 w 408"/>
                <a:gd name="T21" fmla="*/ 270 h 1350"/>
                <a:gd name="T22" fmla="*/ 9 w 408"/>
                <a:gd name="T23" fmla="*/ 291 h 1350"/>
                <a:gd name="T24" fmla="*/ 0 w 408"/>
                <a:gd name="T25" fmla="*/ 324 h 1350"/>
                <a:gd name="T26" fmla="*/ 24 w 408"/>
                <a:gd name="T27" fmla="*/ 345 h 1350"/>
                <a:gd name="T28" fmla="*/ 150 w 408"/>
                <a:gd name="T29" fmla="*/ 387 h 1350"/>
                <a:gd name="T30" fmla="*/ 222 w 408"/>
                <a:gd name="T31" fmla="*/ 396 h 1350"/>
                <a:gd name="T32" fmla="*/ 231 w 408"/>
                <a:gd name="T33" fmla="*/ 420 h 1350"/>
                <a:gd name="T34" fmla="*/ 315 w 408"/>
                <a:gd name="T35" fmla="*/ 459 h 1350"/>
                <a:gd name="T36" fmla="*/ 384 w 408"/>
                <a:gd name="T37" fmla="*/ 480 h 1350"/>
                <a:gd name="T38" fmla="*/ 408 w 408"/>
                <a:gd name="T39" fmla="*/ 513 h 1350"/>
                <a:gd name="T40" fmla="*/ 393 w 408"/>
                <a:gd name="T41" fmla="*/ 549 h 1350"/>
                <a:gd name="T42" fmla="*/ 342 w 408"/>
                <a:gd name="T43" fmla="*/ 576 h 1350"/>
                <a:gd name="T44" fmla="*/ 240 w 408"/>
                <a:gd name="T45" fmla="*/ 588 h 1350"/>
                <a:gd name="T46" fmla="*/ 192 w 408"/>
                <a:gd name="T47" fmla="*/ 597 h 1350"/>
                <a:gd name="T48" fmla="*/ 138 w 408"/>
                <a:gd name="T49" fmla="*/ 615 h 1350"/>
                <a:gd name="T50" fmla="*/ 111 w 408"/>
                <a:gd name="T51" fmla="*/ 651 h 1350"/>
                <a:gd name="T52" fmla="*/ 111 w 408"/>
                <a:gd name="T53" fmla="*/ 696 h 1350"/>
                <a:gd name="T54" fmla="*/ 126 w 408"/>
                <a:gd name="T55" fmla="*/ 720 h 1350"/>
                <a:gd name="T56" fmla="*/ 162 w 408"/>
                <a:gd name="T57" fmla="*/ 735 h 1350"/>
                <a:gd name="T58" fmla="*/ 228 w 408"/>
                <a:gd name="T59" fmla="*/ 762 h 1350"/>
                <a:gd name="T60" fmla="*/ 288 w 408"/>
                <a:gd name="T61" fmla="*/ 768 h 1350"/>
                <a:gd name="T62" fmla="*/ 327 w 408"/>
                <a:gd name="T63" fmla="*/ 807 h 1350"/>
                <a:gd name="T64" fmla="*/ 297 w 408"/>
                <a:gd name="T65" fmla="*/ 849 h 1350"/>
                <a:gd name="T66" fmla="*/ 258 w 408"/>
                <a:gd name="T67" fmla="*/ 897 h 1350"/>
                <a:gd name="T68" fmla="*/ 216 w 408"/>
                <a:gd name="T69" fmla="*/ 921 h 1350"/>
                <a:gd name="T70" fmla="*/ 165 w 408"/>
                <a:gd name="T71" fmla="*/ 972 h 1350"/>
                <a:gd name="T72" fmla="*/ 135 w 408"/>
                <a:gd name="T73" fmla="*/ 1011 h 1350"/>
                <a:gd name="T74" fmla="*/ 123 w 408"/>
                <a:gd name="T75" fmla="*/ 1062 h 1350"/>
                <a:gd name="T76" fmla="*/ 168 w 408"/>
                <a:gd name="T77" fmla="*/ 1098 h 1350"/>
                <a:gd name="T78" fmla="*/ 213 w 408"/>
                <a:gd name="T79" fmla="*/ 1113 h 1350"/>
                <a:gd name="T80" fmla="*/ 258 w 408"/>
                <a:gd name="T81" fmla="*/ 1137 h 1350"/>
                <a:gd name="T82" fmla="*/ 270 w 408"/>
                <a:gd name="T83" fmla="*/ 1182 h 1350"/>
                <a:gd name="T84" fmla="*/ 249 w 408"/>
                <a:gd name="T85" fmla="*/ 1221 h 1350"/>
                <a:gd name="T86" fmla="*/ 237 w 408"/>
                <a:gd name="T87" fmla="*/ 1260 h 1350"/>
                <a:gd name="T88" fmla="*/ 234 w 408"/>
                <a:gd name="T89" fmla="*/ 1302 h 1350"/>
                <a:gd name="T90" fmla="*/ 222 w 408"/>
                <a:gd name="T91" fmla="*/ 1350 h 13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08"/>
                <a:gd name="T139" fmla="*/ 0 h 1350"/>
                <a:gd name="T140" fmla="*/ 408 w 408"/>
                <a:gd name="T141" fmla="*/ 1350 h 135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08" h="1350">
                  <a:moveTo>
                    <a:pt x="219" y="0"/>
                  </a:moveTo>
                  <a:lnTo>
                    <a:pt x="237" y="63"/>
                  </a:lnTo>
                  <a:lnTo>
                    <a:pt x="267" y="87"/>
                  </a:lnTo>
                  <a:lnTo>
                    <a:pt x="282" y="120"/>
                  </a:lnTo>
                  <a:lnTo>
                    <a:pt x="279" y="159"/>
                  </a:lnTo>
                  <a:lnTo>
                    <a:pt x="258" y="192"/>
                  </a:lnTo>
                  <a:lnTo>
                    <a:pt x="228" y="204"/>
                  </a:lnTo>
                  <a:lnTo>
                    <a:pt x="195" y="216"/>
                  </a:lnTo>
                  <a:lnTo>
                    <a:pt x="150" y="228"/>
                  </a:lnTo>
                  <a:lnTo>
                    <a:pt x="75" y="252"/>
                  </a:lnTo>
                  <a:lnTo>
                    <a:pt x="36" y="270"/>
                  </a:lnTo>
                  <a:lnTo>
                    <a:pt x="9" y="291"/>
                  </a:lnTo>
                  <a:lnTo>
                    <a:pt x="0" y="324"/>
                  </a:lnTo>
                  <a:lnTo>
                    <a:pt x="24" y="345"/>
                  </a:lnTo>
                  <a:lnTo>
                    <a:pt x="150" y="387"/>
                  </a:lnTo>
                  <a:lnTo>
                    <a:pt x="222" y="396"/>
                  </a:lnTo>
                  <a:lnTo>
                    <a:pt x="231" y="420"/>
                  </a:lnTo>
                  <a:lnTo>
                    <a:pt x="315" y="459"/>
                  </a:lnTo>
                  <a:lnTo>
                    <a:pt x="384" y="480"/>
                  </a:lnTo>
                  <a:lnTo>
                    <a:pt x="408" y="513"/>
                  </a:lnTo>
                  <a:lnTo>
                    <a:pt x="393" y="549"/>
                  </a:lnTo>
                  <a:lnTo>
                    <a:pt x="342" y="576"/>
                  </a:lnTo>
                  <a:lnTo>
                    <a:pt x="240" y="588"/>
                  </a:lnTo>
                  <a:lnTo>
                    <a:pt x="192" y="597"/>
                  </a:lnTo>
                  <a:lnTo>
                    <a:pt x="138" y="615"/>
                  </a:lnTo>
                  <a:lnTo>
                    <a:pt x="111" y="651"/>
                  </a:lnTo>
                  <a:lnTo>
                    <a:pt x="111" y="696"/>
                  </a:lnTo>
                  <a:lnTo>
                    <a:pt x="126" y="720"/>
                  </a:lnTo>
                  <a:lnTo>
                    <a:pt x="162" y="735"/>
                  </a:lnTo>
                  <a:lnTo>
                    <a:pt x="228" y="762"/>
                  </a:lnTo>
                  <a:lnTo>
                    <a:pt x="288" y="768"/>
                  </a:lnTo>
                  <a:lnTo>
                    <a:pt x="327" y="807"/>
                  </a:lnTo>
                  <a:lnTo>
                    <a:pt x="297" y="849"/>
                  </a:lnTo>
                  <a:lnTo>
                    <a:pt x="258" y="897"/>
                  </a:lnTo>
                  <a:lnTo>
                    <a:pt x="216" y="921"/>
                  </a:lnTo>
                  <a:lnTo>
                    <a:pt x="165" y="972"/>
                  </a:lnTo>
                  <a:lnTo>
                    <a:pt x="135" y="1011"/>
                  </a:lnTo>
                  <a:lnTo>
                    <a:pt x="123" y="1062"/>
                  </a:lnTo>
                  <a:lnTo>
                    <a:pt x="168" y="1098"/>
                  </a:lnTo>
                  <a:lnTo>
                    <a:pt x="213" y="1113"/>
                  </a:lnTo>
                  <a:lnTo>
                    <a:pt x="258" y="1137"/>
                  </a:lnTo>
                  <a:lnTo>
                    <a:pt x="270" y="1182"/>
                  </a:lnTo>
                  <a:lnTo>
                    <a:pt x="249" y="1221"/>
                  </a:lnTo>
                  <a:lnTo>
                    <a:pt x="237" y="1260"/>
                  </a:lnTo>
                  <a:lnTo>
                    <a:pt x="234" y="1302"/>
                  </a:lnTo>
                  <a:lnTo>
                    <a:pt x="222" y="1350"/>
                  </a:lnTo>
                </a:path>
              </a:pathLst>
            </a:custGeom>
            <a:noFill/>
            <a:ln w="38100">
              <a:solidFill>
                <a:schemeClr val="tx1"/>
              </a:solidFill>
              <a:round/>
              <a:headEnd/>
              <a:tailEnd/>
            </a:ln>
          </p:spPr>
          <p:txBody>
            <a:bodyPr/>
            <a:lstStyle/>
            <a:p>
              <a:endParaRPr lang="en-US"/>
            </a:p>
          </p:txBody>
        </p:sp>
      </p:grpSp>
      <p:sp>
        <p:nvSpPr>
          <p:cNvPr id="43" name="Text Box 49"/>
          <p:cNvSpPr txBox="1">
            <a:spLocks noChangeArrowheads="1"/>
          </p:cNvSpPr>
          <p:nvPr/>
        </p:nvSpPr>
        <p:spPr bwMode="auto">
          <a:xfrm>
            <a:off x="7912100" y="928687"/>
            <a:ext cx="975139" cy="338554"/>
          </a:xfrm>
          <a:prstGeom prst="rect">
            <a:avLst/>
          </a:prstGeom>
          <a:noFill/>
          <a:ln w="9525">
            <a:noFill/>
            <a:miter lim="800000"/>
            <a:headEnd/>
            <a:tailEnd/>
          </a:ln>
        </p:spPr>
        <p:txBody>
          <a:bodyPr wrap="none">
            <a:spAutoFit/>
          </a:bodyPr>
          <a:lstStyle/>
          <a:p>
            <a:pPr eaLnBrk="1" hangingPunct="1"/>
            <a:r>
              <a:rPr lang="en-US" sz="1600" b="1" dirty="0">
                <a:cs typeface="Arial" pitchFamily="34" charset="0"/>
              </a:rPr>
              <a:t>Synthetic</a:t>
            </a:r>
          </a:p>
        </p:txBody>
      </p:sp>
      <p:grpSp>
        <p:nvGrpSpPr>
          <p:cNvPr id="62" name="Group 61"/>
          <p:cNvGrpSpPr/>
          <p:nvPr/>
        </p:nvGrpSpPr>
        <p:grpSpPr>
          <a:xfrm>
            <a:off x="228600" y="1389050"/>
            <a:ext cx="800219" cy="2177807"/>
            <a:chOff x="457200" y="1389050"/>
            <a:chExt cx="800219" cy="2177807"/>
          </a:xfrm>
        </p:grpSpPr>
        <p:sp>
          <p:nvSpPr>
            <p:cNvPr id="8" name="Rectangle 5" descr="Green marble"/>
            <p:cNvSpPr>
              <a:spLocks noChangeArrowheads="1"/>
            </p:cNvSpPr>
            <p:nvPr/>
          </p:nvSpPr>
          <p:spPr bwMode="auto">
            <a:xfrm>
              <a:off x="457200" y="1389050"/>
              <a:ext cx="800219" cy="516532"/>
            </a:xfrm>
            <a:prstGeom prst="rect">
              <a:avLst/>
            </a:prstGeom>
            <a:blipFill dpi="0" rotWithShape="1">
              <a:blip r:embed="rId2" cstate="print"/>
              <a:srcRect/>
              <a:tile tx="0" ty="0" sx="100000" sy="100000" flip="none" algn="tl"/>
            </a:blipFill>
            <a:ln w="9525">
              <a:solidFill>
                <a:schemeClr val="tx1"/>
              </a:solidFill>
              <a:miter lim="800000"/>
              <a:headEnd/>
              <a:tailEnd/>
            </a:ln>
          </p:spPr>
          <p:txBody>
            <a:bodyPr wrap="square" anchor="ctr">
              <a:noAutofit/>
            </a:bodyPr>
            <a:lstStyle/>
            <a:p>
              <a:r>
                <a:rPr lang="en-US" b="1" dirty="0" smtClean="0">
                  <a:solidFill>
                    <a:srgbClr val="FFFF00"/>
                  </a:solidFill>
                  <a:cs typeface="Arial" pitchFamily="34" charset="0"/>
                </a:rPr>
                <a:t>Shale</a:t>
              </a:r>
              <a:endParaRPr lang="en-US" dirty="0"/>
            </a:p>
          </p:txBody>
        </p:sp>
        <p:sp>
          <p:nvSpPr>
            <p:cNvPr id="9" name="Rectangle 6" descr="Cork"/>
            <p:cNvSpPr>
              <a:spLocks noChangeArrowheads="1"/>
            </p:cNvSpPr>
            <p:nvPr/>
          </p:nvSpPr>
          <p:spPr bwMode="auto">
            <a:xfrm>
              <a:off x="457200" y="1906066"/>
              <a:ext cx="748923" cy="369332"/>
            </a:xfrm>
            <a:prstGeom prst="rect">
              <a:avLst/>
            </a:prstGeom>
            <a:blipFill dpi="0" rotWithShape="1">
              <a:blip r:embed="rId3" cstate="print"/>
              <a:srcRect/>
              <a:tile tx="0" ty="0" sx="100000" sy="100000" flip="none" algn="tl"/>
            </a:blipFill>
            <a:ln w="9525">
              <a:solidFill>
                <a:schemeClr val="tx1"/>
              </a:solidFill>
              <a:miter lim="800000"/>
              <a:headEnd/>
              <a:tailEnd/>
            </a:ln>
          </p:spPr>
          <p:txBody>
            <a:bodyPr wrap="none" anchor="ctr">
              <a:noAutofit/>
            </a:bodyPr>
            <a:lstStyle/>
            <a:p>
              <a:r>
                <a:rPr lang="en-US" b="1" dirty="0" smtClean="0">
                  <a:solidFill>
                    <a:srgbClr val="FFFF00"/>
                  </a:solidFill>
                  <a:cs typeface="Arial" pitchFamily="34" charset="0"/>
                </a:rPr>
                <a:t>Sand</a:t>
              </a:r>
              <a:endParaRPr lang="en-US" dirty="0"/>
            </a:p>
          </p:txBody>
        </p:sp>
        <p:sp>
          <p:nvSpPr>
            <p:cNvPr id="59" name="Rectangle 5" descr="Green marble"/>
            <p:cNvSpPr>
              <a:spLocks noChangeArrowheads="1"/>
            </p:cNvSpPr>
            <p:nvPr/>
          </p:nvSpPr>
          <p:spPr bwMode="auto">
            <a:xfrm>
              <a:off x="457200" y="2275883"/>
              <a:ext cx="800219" cy="460335"/>
            </a:xfrm>
            <a:prstGeom prst="rect">
              <a:avLst/>
            </a:prstGeom>
            <a:blipFill dpi="0" rotWithShape="1">
              <a:blip r:embed="rId2" cstate="print"/>
              <a:srcRect/>
              <a:tile tx="0" ty="0" sx="100000" sy="100000" flip="none" algn="tl"/>
            </a:blipFill>
            <a:ln w="9525">
              <a:solidFill>
                <a:schemeClr val="tx1"/>
              </a:solidFill>
              <a:miter lim="800000"/>
              <a:headEnd/>
              <a:tailEnd/>
            </a:ln>
          </p:spPr>
          <p:txBody>
            <a:bodyPr wrap="square" anchor="ctr">
              <a:noAutofit/>
            </a:bodyPr>
            <a:lstStyle/>
            <a:p>
              <a:r>
                <a:rPr lang="en-US" b="1" dirty="0" smtClean="0">
                  <a:solidFill>
                    <a:srgbClr val="FFFF00"/>
                  </a:solidFill>
                  <a:cs typeface="Arial" pitchFamily="34" charset="0"/>
                </a:rPr>
                <a:t>Shale</a:t>
              </a:r>
              <a:endParaRPr lang="en-US" dirty="0"/>
            </a:p>
          </p:txBody>
        </p:sp>
        <p:sp>
          <p:nvSpPr>
            <p:cNvPr id="60" name="Rectangle 6" descr="Cork"/>
            <p:cNvSpPr>
              <a:spLocks noChangeArrowheads="1"/>
            </p:cNvSpPr>
            <p:nvPr/>
          </p:nvSpPr>
          <p:spPr bwMode="auto">
            <a:xfrm>
              <a:off x="457200" y="2736704"/>
              <a:ext cx="748923" cy="369332"/>
            </a:xfrm>
            <a:prstGeom prst="rect">
              <a:avLst/>
            </a:prstGeom>
            <a:blipFill dpi="0" rotWithShape="1">
              <a:blip r:embed="rId3" cstate="print"/>
              <a:srcRect/>
              <a:tile tx="0" ty="0" sx="100000" sy="100000" flip="none" algn="tl"/>
            </a:blipFill>
            <a:ln w="9525">
              <a:solidFill>
                <a:schemeClr val="tx1"/>
              </a:solidFill>
              <a:miter lim="800000"/>
              <a:headEnd/>
              <a:tailEnd/>
            </a:ln>
          </p:spPr>
          <p:txBody>
            <a:bodyPr wrap="none" anchor="ctr">
              <a:noAutofit/>
            </a:bodyPr>
            <a:lstStyle/>
            <a:p>
              <a:r>
                <a:rPr lang="en-US" b="1" dirty="0" smtClean="0">
                  <a:solidFill>
                    <a:srgbClr val="FFFF00"/>
                  </a:solidFill>
                  <a:cs typeface="Arial" pitchFamily="34" charset="0"/>
                </a:rPr>
                <a:t>Sand</a:t>
              </a:r>
              <a:endParaRPr lang="en-US" dirty="0"/>
            </a:p>
          </p:txBody>
        </p:sp>
        <p:sp>
          <p:nvSpPr>
            <p:cNvPr id="61" name="Rectangle 5" descr="Green marble"/>
            <p:cNvSpPr>
              <a:spLocks noChangeArrowheads="1"/>
            </p:cNvSpPr>
            <p:nvPr/>
          </p:nvSpPr>
          <p:spPr bwMode="auto">
            <a:xfrm>
              <a:off x="457200" y="3106522"/>
              <a:ext cx="800219" cy="460335"/>
            </a:xfrm>
            <a:prstGeom prst="rect">
              <a:avLst/>
            </a:prstGeom>
            <a:blipFill dpi="0" rotWithShape="1">
              <a:blip r:embed="rId2" cstate="print"/>
              <a:srcRect/>
              <a:tile tx="0" ty="0" sx="100000" sy="100000" flip="none" algn="tl"/>
            </a:blipFill>
            <a:ln w="9525">
              <a:solidFill>
                <a:schemeClr val="tx1"/>
              </a:solidFill>
              <a:miter lim="800000"/>
              <a:headEnd/>
              <a:tailEnd/>
            </a:ln>
          </p:spPr>
          <p:txBody>
            <a:bodyPr wrap="square" anchor="ctr">
              <a:noAutofit/>
            </a:bodyPr>
            <a:lstStyle/>
            <a:p>
              <a:r>
                <a:rPr lang="en-US" b="1" dirty="0" smtClean="0">
                  <a:solidFill>
                    <a:srgbClr val="FFFF00"/>
                  </a:solidFill>
                  <a:cs typeface="Arial" pitchFamily="34" charset="0"/>
                </a:rPr>
                <a:t>Shale</a:t>
              </a:r>
              <a:endParaRPr lang="en-US" dirty="0"/>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2F2A387-2714-4BF1-94C0-87ADEFC08C47}" type="slidenum">
              <a:rPr lang="en-US" smtClean="0"/>
              <a:pPr/>
              <a:t>12</a:t>
            </a:fld>
            <a:endParaRPr lang="en-US"/>
          </a:p>
        </p:txBody>
      </p:sp>
      <p:sp>
        <p:nvSpPr>
          <p:cNvPr id="3" name="Title 2"/>
          <p:cNvSpPr>
            <a:spLocks noGrp="1"/>
          </p:cNvSpPr>
          <p:nvPr>
            <p:ph type="title"/>
          </p:nvPr>
        </p:nvSpPr>
        <p:spPr/>
        <p:txBody>
          <a:bodyPr/>
          <a:lstStyle/>
          <a:p>
            <a:r>
              <a:rPr lang="en-US" dirty="0" smtClean="0"/>
              <a:t>Tying Synthetic to Seismic Data</a:t>
            </a:r>
            <a:endParaRPr lang="en-US" dirty="0"/>
          </a:p>
        </p:txBody>
      </p:sp>
      <p:pic>
        <p:nvPicPr>
          <p:cNvPr id="5" name="Picture 16"/>
          <p:cNvPicPr preferRelativeResize="0">
            <a:picLocks noChangeArrowheads="1"/>
          </p:cNvPicPr>
          <p:nvPr/>
        </p:nvPicPr>
        <p:blipFill>
          <a:blip r:embed="rId2" cstate="print"/>
          <a:srcRect t="8945"/>
          <a:stretch>
            <a:fillRect/>
          </a:stretch>
        </p:blipFill>
        <p:spPr bwMode="auto">
          <a:xfrm>
            <a:off x="5703888" y="1300163"/>
            <a:ext cx="3171825" cy="4189412"/>
          </a:xfrm>
          <a:prstGeom prst="rect">
            <a:avLst/>
          </a:prstGeom>
          <a:noFill/>
          <a:ln w="9525">
            <a:noFill/>
            <a:miter lim="800000"/>
            <a:headEnd/>
            <a:tailEnd/>
          </a:ln>
        </p:spPr>
      </p:pic>
      <p:sp>
        <p:nvSpPr>
          <p:cNvPr id="6" name="Text Box 17"/>
          <p:cNvSpPr txBox="1">
            <a:spLocks noChangeArrowheads="1"/>
          </p:cNvSpPr>
          <p:nvPr/>
        </p:nvSpPr>
        <p:spPr bwMode="auto">
          <a:xfrm>
            <a:off x="6184900" y="723900"/>
            <a:ext cx="2393950" cy="584775"/>
          </a:xfrm>
          <a:prstGeom prst="rect">
            <a:avLst/>
          </a:prstGeom>
          <a:noFill/>
          <a:ln w="9525">
            <a:noFill/>
            <a:miter lim="800000"/>
            <a:headEnd/>
            <a:tailEnd/>
          </a:ln>
        </p:spPr>
        <p:txBody>
          <a:bodyPr>
            <a:spAutoFit/>
          </a:bodyPr>
          <a:lstStyle/>
          <a:p>
            <a:pPr algn="ctr"/>
            <a:r>
              <a:rPr lang="en-US" sz="1600" b="1" dirty="0"/>
              <a:t>Position of</a:t>
            </a:r>
          </a:p>
          <a:p>
            <a:pPr algn="ctr"/>
            <a:r>
              <a:rPr lang="en-US" sz="1600" b="1" dirty="0"/>
              <a:t>Synthetic Trace </a:t>
            </a:r>
          </a:p>
        </p:txBody>
      </p:sp>
      <p:sp>
        <p:nvSpPr>
          <p:cNvPr id="7" name="Text Box 18"/>
          <p:cNvSpPr txBox="1">
            <a:spLocks noChangeArrowheads="1"/>
          </p:cNvSpPr>
          <p:nvPr/>
        </p:nvSpPr>
        <p:spPr bwMode="auto">
          <a:xfrm rot="-5400000">
            <a:off x="5091907" y="3128169"/>
            <a:ext cx="1054100" cy="274637"/>
          </a:xfrm>
          <a:prstGeom prst="rect">
            <a:avLst/>
          </a:prstGeom>
          <a:noFill/>
          <a:ln w="9525">
            <a:noFill/>
            <a:miter lim="800000"/>
            <a:headEnd/>
            <a:tailEnd/>
          </a:ln>
        </p:spPr>
        <p:txBody>
          <a:bodyPr>
            <a:spAutoFit/>
          </a:bodyPr>
          <a:lstStyle/>
          <a:p>
            <a:pPr algn="ctr">
              <a:spcBef>
                <a:spcPct val="50000"/>
              </a:spcBef>
            </a:pPr>
            <a:r>
              <a:rPr lang="en-US" sz="1200" b="1"/>
              <a:t>Time (ms)</a:t>
            </a:r>
          </a:p>
        </p:txBody>
      </p:sp>
      <p:sp>
        <p:nvSpPr>
          <p:cNvPr id="8" name="Line 19"/>
          <p:cNvSpPr>
            <a:spLocks noChangeShapeType="1"/>
          </p:cNvSpPr>
          <p:nvPr/>
        </p:nvSpPr>
        <p:spPr bwMode="auto">
          <a:xfrm>
            <a:off x="7337425" y="1274763"/>
            <a:ext cx="0" cy="384175"/>
          </a:xfrm>
          <a:prstGeom prst="line">
            <a:avLst/>
          </a:prstGeom>
          <a:noFill/>
          <a:ln w="57150">
            <a:solidFill>
              <a:srgbClr val="FF0000"/>
            </a:solidFill>
            <a:round/>
            <a:headEnd/>
            <a:tailEnd type="triangle" w="med" len="med"/>
          </a:ln>
        </p:spPr>
        <p:txBody>
          <a:bodyPr wrap="none" anchor="ctr"/>
          <a:lstStyle/>
          <a:p>
            <a:endParaRPr lang="en-US"/>
          </a:p>
        </p:txBody>
      </p:sp>
      <p:sp>
        <p:nvSpPr>
          <p:cNvPr id="9" name="Footer Placeholder 3"/>
          <p:cNvSpPr txBox="1">
            <a:spLocks/>
          </p:cNvSpPr>
          <p:nvPr/>
        </p:nvSpPr>
        <p:spPr>
          <a:xfrm>
            <a:off x="0" y="5464791"/>
            <a:ext cx="3886200" cy="246221"/>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wrap="square"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Schroeder (2006)  Courtesy of ExxonMobil</a:t>
            </a:r>
            <a:endParaRPr kumimoji="0" lang="en-US" sz="1000" b="0" i="1"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10" name="Rectangle 9"/>
          <p:cNvSpPr/>
          <p:nvPr/>
        </p:nvSpPr>
        <p:spPr>
          <a:xfrm>
            <a:off x="228600" y="1104900"/>
            <a:ext cx="4572000" cy="1000274"/>
          </a:xfrm>
          <a:prstGeom prst="rect">
            <a:avLst/>
          </a:prstGeom>
        </p:spPr>
        <p:txBody>
          <a:bodyPr>
            <a:spAutoFit/>
          </a:bodyPr>
          <a:lstStyle/>
          <a:p>
            <a:pPr>
              <a:spcAft>
                <a:spcPts val="600"/>
              </a:spcAft>
              <a:buClr>
                <a:srgbClr val="C00000"/>
              </a:buClr>
              <a:buSzPct val="150000"/>
              <a:buFont typeface="Arial" pitchFamily="34" charset="0"/>
              <a:buChar char="•"/>
            </a:pPr>
            <a:r>
              <a:rPr lang="en-US" b="1" dirty="0" smtClean="0"/>
              <a:t> Position synthetic trace on seismic line.</a:t>
            </a:r>
          </a:p>
          <a:p>
            <a:pPr lvl="1">
              <a:spcAft>
                <a:spcPts val="1200"/>
              </a:spcAft>
            </a:pPr>
            <a:r>
              <a:rPr lang="en-US" dirty="0" smtClean="0"/>
              <a:t>Project synthetic along structural or stratigraphic strike if well is off line (2D)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5"/>
          <p:cNvPicPr preferRelativeResize="0">
            <a:picLocks noChangeArrowheads="1"/>
          </p:cNvPicPr>
          <p:nvPr/>
        </p:nvPicPr>
        <p:blipFill>
          <a:blip r:embed="rId2" cstate="print"/>
          <a:srcRect t="1928"/>
          <a:stretch>
            <a:fillRect/>
          </a:stretch>
        </p:blipFill>
        <p:spPr bwMode="auto">
          <a:xfrm>
            <a:off x="5698507" y="1257300"/>
            <a:ext cx="3227387" cy="4072847"/>
          </a:xfrm>
          <a:prstGeom prst="rect">
            <a:avLst/>
          </a:prstGeom>
          <a:noFill/>
          <a:ln w="9525">
            <a:noFill/>
            <a:miter lim="800000"/>
            <a:headEnd/>
            <a:tailEnd/>
          </a:ln>
        </p:spPr>
      </p:pic>
      <p:sp>
        <p:nvSpPr>
          <p:cNvPr id="2" name="Slide Number Placeholder 1"/>
          <p:cNvSpPr>
            <a:spLocks noGrp="1"/>
          </p:cNvSpPr>
          <p:nvPr>
            <p:ph type="sldNum" sz="quarter" idx="4"/>
          </p:nvPr>
        </p:nvSpPr>
        <p:spPr/>
        <p:txBody>
          <a:bodyPr/>
          <a:lstStyle/>
          <a:p>
            <a:fld id="{C2F2A387-2714-4BF1-94C0-87ADEFC08C47}" type="slidenum">
              <a:rPr lang="en-US" smtClean="0"/>
              <a:pPr/>
              <a:t>13</a:t>
            </a:fld>
            <a:endParaRPr lang="en-US"/>
          </a:p>
        </p:txBody>
      </p:sp>
      <p:sp>
        <p:nvSpPr>
          <p:cNvPr id="3" name="Title 2"/>
          <p:cNvSpPr>
            <a:spLocks noGrp="1"/>
          </p:cNvSpPr>
          <p:nvPr>
            <p:ph type="title"/>
          </p:nvPr>
        </p:nvSpPr>
        <p:spPr/>
        <p:txBody>
          <a:bodyPr/>
          <a:lstStyle/>
          <a:p>
            <a:r>
              <a:rPr lang="en-US" dirty="0" smtClean="0"/>
              <a:t>Tying Synthetic to Seismic Data</a:t>
            </a:r>
            <a:endParaRPr lang="en-US" dirty="0"/>
          </a:p>
        </p:txBody>
      </p:sp>
      <p:sp>
        <p:nvSpPr>
          <p:cNvPr id="7" name="Text Box 18"/>
          <p:cNvSpPr txBox="1">
            <a:spLocks noChangeArrowheads="1"/>
          </p:cNvSpPr>
          <p:nvPr/>
        </p:nvSpPr>
        <p:spPr bwMode="auto">
          <a:xfrm rot="-5400000">
            <a:off x="5091907" y="3128169"/>
            <a:ext cx="1054100" cy="274637"/>
          </a:xfrm>
          <a:prstGeom prst="rect">
            <a:avLst/>
          </a:prstGeom>
          <a:noFill/>
          <a:ln w="9525">
            <a:noFill/>
            <a:miter lim="800000"/>
            <a:headEnd/>
            <a:tailEnd/>
          </a:ln>
        </p:spPr>
        <p:txBody>
          <a:bodyPr>
            <a:spAutoFit/>
          </a:bodyPr>
          <a:lstStyle/>
          <a:p>
            <a:pPr algn="ctr">
              <a:spcBef>
                <a:spcPct val="50000"/>
              </a:spcBef>
            </a:pPr>
            <a:r>
              <a:rPr lang="en-US" sz="1200" b="1"/>
              <a:t>Time (ms)</a:t>
            </a:r>
          </a:p>
        </p:txBody>
      </p:sp>
      <p:sp>
        <p:nvSpPr>
          <p:cNvPr id="9" name="Footer Placeholder 3"/>
          <p:cNvSpPr txBox="1">
            <a:spLocks/>
          </p:cNvSpPr>
          <p:nvPr/>
        </p:nvSpPr>
        <p:spPr>
          <a:xfrm>
            <a:off x="0" y="5464791"/>
            <a:ext cx="3886200" cy="246221"/>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wrap="square"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Schroeder (2006)  Courtesy of ExxonMobil</a:t>
            </a:r>
            <a:endParaRPr kumimoji="0" lang="en-US" sz="1000" b="0" i="1"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12" name="Text Box 17"/>
          <p:cNvSpPr txBox="1">
            <a:spLocks noChangeArrowheads="1"/>
          </p:cNvSpPr>
          <p:nvPr/>
        </p:nvSpPr>
        <p:spPr bwMode="auto">
          <a:xfrm>
            <a:off x="6096000" y="952500"/>
            <a:ext cx="2393950" cy="338554"/>
          </a:xfrm>
          <a:prstGeom prst="rect">
            <a:avLst/>
          </a:prstGeom>
          <a:noFill/>
          <a:ln w="9525">
            <a:noFill/>
            <a:miter lim="800000"/>
            <a:headEnd/>
            <a:tailEnd/>
          </a:ln>
        </p:spPr>
        <p:txBody>
          <a:bodyPr>
            <a:spAutoFit/>
          </a:bodyPr>
          <a:lstStyle/>
          <a:p>
            <a:pPr algn="ctr"/>
            <a:r>
              <a:rPr lang="en-US" sz="1600" b="1" dirty="0" smtClean="0"/>
              <a:t>Synthetic </a:t>
            </a:r>
            <a:r>
              <a:rPr lang="en-US" sz="1600" b="1" dirty="0"/>
              <a:t>Trace </a:t>
            </a:r>
            <a:r>
              <a:rPr lang="en-US" sz="1600" b="1" dirty="0" smtClean="0"/>
              <a:t>                 </a:t>
            </a:r>
            <a:endParaRPr lang="en-US" sz="1600" b="1" dirty="0"/>
          </a:p>
        </p:txBody>
      </p:sp>
      <p:sp>
        <p:nvSpPr>
          <p:cNvPr id="13" name="Rectangle 12"/>
          <p:cNvSpPr/>
          <p:nvPr/>
        </p:nvSpPr>
        <p:spPr>
          <a:xfrm>
            <a:off x="228600" y="1104900"/>
            <a:ext cx="4572000" cy="2616101"/>
          </a:xfrm>
          <a:prstGeom prst="rect">
            <a:avLst/>
          </a:prstGeom>
        </p:spPr>
        <p:txBody>
          <a:bodyPr>
            <a:spAutoFit/>
          </a:bodyPr>
          <a:lstStyle/>
          <a:p>
            <a:pPr>
              <a:spcAft>
                <a:spcPts val="600"/>
              </a:spcAft>
              <a:buClr>
                <a:srgbClr val="C00000"/>
              </a:buClr>
              <a:buSzPct val="150000"/>
              <a:buFont typeface="Arial" pitchFamily="34" charset="0"/>
              <a:buChar char="•"/>
            </a:pPr>
            <a:r>
              <a:rPr lang="en-US" b="1" dirty="0" smtClean="0"/>
              <a:t> Position synthetic trace on seismic line.</a:t>
            </a:r>
          </a:p>
          <a:p>
            <a:pPr lvl="1">
              <a:spcAft>
                <a:spcPts val="1200"/>
              </a:spcAft>
            </a:pPr>
            <a:r>
              <a:rPr lang="en-US" dirty="0" smtClean="0"/>
              <a:t>Project synthetic along structural or stratigraphic strike if well is off line (2D)</a:t>
            </a:r>
          </a:p>
          <a:p>
            <a:pPr>
              <a:spcAft>
                <a:spcPts val="600"/>
              </a:spcAft>
              <a:buClr>
                <a:srgbClr val="C00000"/>
              </a:buClr>
              <a:buSzPct val="150000"/>
              <a:buFont typeface="Arial" pitchFamily="34" charset="0"/>
              <a:buChar char="•"/>
            </a:pPr>
            <a:r>
              <a:rPr lang="en-US" b="1" dirty="0" smtClean="0"/>
              <a:t> Reference datum of synthetic to seismic data (usually ground level, sea level or seismic datum)</a:t>
            </a:r>
          </a:p>
          <a:p>
            <a:pPr lvl="1">
              <a:spcAft>
                <a:spcPts val="1200"/>
              </a:spcAft>
            </a:pPr>
            <a:r>
              <a:rPr lang="en-US" dirty="0" smtClean="0"/>
              <a:t>Without check shots, estimate start time of first bed or tie to known horizon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5"/>
          <p:cNvPicPr preferRelativeResize="0">
            <a:picLocks noChangeArrowheads="1"/>
          </p:cNvPicPr>
          <p:nvPr/>
        </p:nvPicPr>
        <p:blipFill>
          <a:blip r:embed="rId2" cstate="print"/>
          <a:srcRect t="1928"/>
          <a:stretch>
            <a:fillRect/>
          </a:stretch>
        </p:blipFill>
        <p:spPr bwMode="auto">
          <a:xfrm>
            <a:off x="5698507" y="1257300"/>
            <a:ext cx="3227387" cy="4072847"/>
          </a:xfrm>
          <a:prstGeom prst="rect">
            <a:avLst/>
          </a:prstGeom>
          <a:noFill/>
          <a:ln w="9525">
            <a:noFill/>
            <a:miter lim="800000"/>
            <a:headEnd/>
            <a:tailEnd/>
          </a:ln>
        </p:spPr>
      </p:pic>
      <p:sp>
        <p:nvSpPr>
          <p:cNvPr id="2" name="Slide Number Placeholder 1"/>
          <p:cNvSpPr>
            <a:spLocks noGrp="1"/>
          </p:cNvSpPr>
          <p:nvPr>
            <p:ph type="sldNum" sz="quarter" idx="4"/>
          </p:nvPr>
        </p:nvSpPr>
        <p:spPr/>
        <p:txBody>
          <a:bodyPr/>
          <a:lstStyle/>
          <a:p>
            <a:fld id="{C2F2A387-2714-4BF1-94C0-87ADEFC08C47}" type="slidenum">
              <a:rPr lang="en-US" smtClean="0"/>
              <a:pPr/>
              <a:t>14</a:t>
            </a:fld>
            <a:endParaRPr lang="en-US"/>
          </a:p>
        </p:txBody>
      </p:sp>
      <p:sp>
        <p:nvSpPr>
          <p:cNvPr id="3" name="Title 2"/>
          <p:cNvSpPr>
            <a:spLocks noGrp="1"/>
          </p:cNvSpPr>
          <p:nvPr>
            <p:ph type="title"/>
          </p:nvPr>
        </p:nvSpPr>
        <p:spPr/>
        <p:txBody>
          <a:bodyPr/>
          <a:lstStyle/>
          <a:p>
            <a:r>
              <a:rPr lang="en-US" dirty="0" smtClean="0"/>
              <a:t>Tying Synthetic to Seismic Data</a:t>
            </a:r>
            <a:endParaRPr lang="en-US" dirty="0"/>
          </a:p>
        </p:txBody>
      </p:sp>
      <p:sp>
        <p:nvSpPr>
          <p:cNvPr id="6" name="Text Box 17"/>
          <p:cNvSpPr txBox="1">
            <a:spLocks noChangeArrowheads="1"/>
          </p:cNvSpPr>
          <p:nvPr/>
        </p:nvSpPr>
        <p:spPr bwMode="auto">
          <a:xfrm>
            <a:off x="6096000" y="952500"/>
            <a:ext cx="2393950" cy="338554"/>
          </a:xfrm>
          <a:prstGeom prst="rect">
            <a:avLst/>
          </a:prstGeom>
          <a:noFill/>
          <a:ln w="9525">
            <a:noFill/>
            <a:miter lim="800000"/>
            <a:headEnd/>
            <a:tailEnd/>
          </a:ln>
        </p:spPr>
        <p:txBody>
          <a:bodyPr>
            <a:spAutoFit/>
          </a:bodyPr>
          <a:lstStyle/>
          <a:p>
            <a:pPr algn="ctr"/>
            <a:r>
              <a:rPr lang="en-US" sz="1600" b="1" dirty="0" smtClean="0"/>
              <a:t>Synthetic </a:t>
            </a:r>
            <a:r>
              <a:rPr lang="en-US" sz="1600" b="1" dirty="0"/>
              <a:t>Trace </a:t>
            </a:r>
            <a:r>
              <a:rPr lang="en-US" sz="1600" b="1" dirty="0" smtClean="0"/>
              <a:t>                 </a:t>
            </a:r>
            <a:endParaRPr lang="en-US" sz="1600" b="1" dirty="0"/>
          </a:p>
        </p:txBody>
      </p:sp>
      <p:sp>
        <p:nvSpPr>
          <p:cNvPr id="7" name="Text Box 18"/>
          <p:cNvSpPr txBox="1">
            <a:spLocks noChangeArrowheads="1"/>
          </p:cNvSpPr>
          <p:nvPr/>
        </p:nvSpPr>
        <p:spPr bwMode="auto">
          <a:xfrm rot="-5400000">
            <a:off x="5091907" y="3128169"/>
            <a:ext cx="1054100" cy="274637"/>
          </a:xfrm>
          <a:prstGeom prst="rect">
            <a:avLst/>
          </a:prstGeom>
          <a:noFill/>
          <a:ln w="9525">
            <a:noFill/>
            <a:miter lim="800000"/>
            <a:headEnd/>
            <a:tailEnd/>
          </a:ln>
        </p:spPr>
        <p:txBody>
          <a:bodyPr>
            <a:spAutoFit/>
          </a:bodyPr>
          <a:lstStyle/>
          <a:p>
            <a:pPr algn="ctr">
              <a:spcBef>
                <a:spcPct val="50000"/>
              </a:spcBef>
            </a:pPr>
            <a:r>
              <a:rPr lang="en-US" sz="1200" b="1"/>
              <a:t>Time (ms)</a:t>
            </a:r>
          </a:p>
        </p:txBody>
      </p:sp>
      <p:sp>
        <p:nvSpPr>
          <p:cNvPr id="9" name="Footer Placeholder 3"/>
          <p:cNvSpPr txBox="1">
            <a:spLocks/>
          </p:cNvSpPr>
          <p:nvPr/>
        </p:nvSpPr>
        <p:spPr>
          <a:xfrm>
            <a:off x="0" y="5464791"/>
            <a:ext cx="3886200" cy="246221"/>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wrap="square"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Schroeder (2006)  Courtesy of ExxonMobil</a:t>
            </a:r>
            <a:endParaRPr kumimoji="0" lang="en-US" sz="1000" b="0" i="1"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pic>
        <p:nvPicPr>
          <p:cNvPr id="12" name="Picture 8"/>
          <p:cNvPicPr preferRelativeResize="0">
            <a:picLocks noChangeArrowheads="1"/>
          </p:cNvPicPr>
          <p:nvPr/>
        </p:nvPicPr>
        <p:blipFill>
          <a:blip r:embed="rId3" cstate="print"/>
          <a:srcRect/>
          <a:stretch>
            <a:fillRect/>
          </a:stretch>
        </p:blipFill>
        <p:spPr bwMode="auto">
          <a:xfrm>
            <a:off x="5697416" y="1262705"/>
            <a:ext cx="3132477" cy="4067175"/>
          </a:xfrm>
          <a:prstGeom prst="rect">
            <a:avLst/>
          </a:prstGeom>
          <a:noFill/>
          <a:ln w="9525">
            <a:noFill/>
            <a:miter lim="800000"/>
            <a:headEnd/>
            <a:tailEnd/>
          </a:ln>
        </p:spPr>
      </p:pic>
      <p:sp>
        <p:nvSpPr>
          <p:cNvPr id="13" name="Rectangle 12"/>
          <p:cNvSpPr/>
          <p:nvPr/>
        </p:nvSpPr>
        <p:spPr>
          <a:xfrm>
            <a:off x="228600" y="1104900"/>
            <a:ext cx="4572000" cy="3954929"/>
          </a:xfrm>
          <a:prstGeom prst="rect">
            <a:avLst/>
          </a:prstGeom>
        </p:spPr>
        <p:txBody>
          <a:bodyPr>
            <a:spAutoFit/>
          </a:bodyPr>
          <a:lstStyle/>
          <a:p>
            <a:pPr>
              <a:spcAft>
                <a:spcPts val="600"/>
              </a:spcAft>
              <a:buClr>
                <a:srgbClr val="C00000"/>
              </a:buClr>
              <a:buSzPct val="150000"/>
              <a:buFont typeface="Arial" pitchFamily="34" charset="0"/>
              <a:buChar char="•"/>
            </a:pPr>
            <a:r>
              <a:rPr lang="en-US" b="1" dirty="0" smtClean="0"/>
              <a:t> Position synthetic trace on seismic line.</a:t>
            </a:r>
          </a:p>
          <a:p>
            <a:pPr lvl="1">
              <a:spcAft>
                <a:spcPts val="1200"/>
              </a:spcAft>
            </a:pPr>
            <a:r>
              <a:rPr lang="en-US" dirty="0" smtClean="0"/>
              <a:t>Project synthetic along structural or stratigraphic strike if well is off line (2D)</a:t>
            </a:r>
          </a:p>
          <a:p>
            <a:pPr>
              <a:spcAft>
                <a:spcPts val="600"/>
              </a:spcAft>
              <a:buClr>
                <a:srgbClr val="C00000"/>
              </a:buClr>
              <a:buSzPct val="150000"/>
              <a:buFont typeface="Arial" pitchFamily="34" charset="0"/>
              <a:buChar char="•"/>
            </a:pPr>
            <a:r>
              <a:rPr lang="en-US" b="1" dirty="0" smtClean="0"/>
              <a:t> Reference datum of synthetic to seismic data (usually ground level, sea level or seismic datum)</a:t>
            </a:r>
          </a:p>
          <a:p>
            <a:pPr lvl="1">
              <a:spcAft>
                <a:spcPts val="1200"/>
              </a:spcAft>
            </a:pPr>
            <a:r>
              <a:rPr lang="en-US" dirty="0" smtClean="0"/>
              <a:t>Without check shots, estimate start time of first bed or tie to known horizon</a:t>
            </a:r>
          </a:p>
          <a:p>
            <a:pPr>
              <a:spcAft>
                <a:spcPts val="600"/>
              </a:spcAft>
              <a:buClr>
                <a:srgbClr val="C00000"/>
              </a:buClr>
              <a:buSzPct val="150000"/>
              <a:buFont typeface="Arial" pitchFamily="34" charset="0"/>
              <a:buChar char="•"/>
            </a:pPr>
            <a:r>
              <a:rPr lang="en-US" dirty="0" smtClean="0"/>
              <a:t> </a:t>
            </a:r>
            <a:r>
              <a:rPr lang="en-US" b="1" dirty="0" smtClean="0"/>
              <a:t>Shift synthetic in time to get the best character tie (if needed)</a:t>
            </a:r>
          </a:p>
          <a:p>
            <a:pPr lvl="1">
              <a:spcAft>
                <a:spcPts val="1200"/>
              </a:spcAft>
            </a:pPr>
            <a:r>
              <a:rPr lang="en-US" dirty="0" smtClean="0"/>
              <a:t>Not unusual, but need to investigate why you need a shift</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7010400" y="5410731"/>
            <a:ext cx="2133600" cy="304271"/>
          </a:xfrm>
        </p:spPr>
        <p:txBody>
          <a:bodyPr/>
          <a:lstStyle/>
          <a:p>
            <a:fld id="{C2F2A387-2714-4BF1-94C0-87ADEFC08C47}" type="slidenum">
              <a:rPr lang="en-US" smtClean="0"/>
              <a:pPr/>
              <a:t>15</a:t>
            </a:fld>
            <a:endParaRPr lang="en-US"/>
          </a:p>
        </p:txBody>
      </p:sp>
      <p:sp>
        <p:nvSpPr>
          <p:cNvPr id="3" name="Title 2"/>
          <p:cNvSpPr>
            <a:spLocks noGrp="1"/>
          </p:cNvSpPr>
          <p:nvPr>
            <p:ph type="title"/>
          </p:nvPr>
        </p:nvSpPr>
        <p:spPr/>
        <p:txBody>
          <a:bodyPr/>
          <a:lstStyle/>
          <a:p>
            <a:r>
              <a:rPr lang="en-US" dirty="0" smtClean="0">
                <a:latin typeface="+mn-lt"/>
              </a:rPr>
              <a:t>Tying Synthetic to Seismic Data</a:t>
            </a:r>
            <a:endParaRPr lang="en-US" dirty="0">
              <a:latin typeface="+mn-lt"/>
            </a:endParaRPr>
          </a:p>
        </p:txBody>
      </p:sp>
      <p:sp>
        <p:nvSpPr>
          <p:cNvPr id="9" name="Footer Placeholder 3"/>
          <p:cNvSpPr txBox="1">
            <a:spLocks/>
          </p:cNvSpPr>
          <p:nvPr/>
        </p:nvSpPr>
        <p:spPr>
          <a:xfrm>
            <a:off x="0" y="5464791"/>
            <a:ext cx="3886200" cy="246221"/>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wrap="square"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chemeClr val="tx1">
                    <a:lumMod val="50000"/>
                    <a:lumOff val="50000"/>
                  </a:schemeClr>
                </a:solidFill>
                <a:effectLst/>
                <a:uLnTx/>
                <a:uFillTx/>
                <a:ea typeface="+mn-ea"/>
                <a:cs typeface="+mn-cs"/>
              </a:rPr>
              <a:t>Schroeder (2006)  Courtesy of ExxonMobil</a:t>
            </a:r>
            <a:endParaRPr kumimoji="0" lang="en-US" sz="1000" b="0" i="1" u="none" strike="noStrike" kern="1200" cap="none" spc="0" normalizeH="0" baseline="0" noProof="0" dirty="0">
              <a:ln>
                <a:noFill/>
              </a:ln>
              <a:solidFill>
                <a:schemeClr val="tx1">
                  <a:lumMod val="50000"/>
                  <a:lumOff val="50000"/>
                </a:schemeClr>
              </a:solidFill>
              <a:effectLst/>
              <a:uLnTx/>
              <a:uFillTx/>
              <a:ea typeface="+mn-ea"/>
              <a:cs typeface="+mn-cs"/>
            </a:endParaRPr>
          </a:p>
        </p:txBody>
      </p:sp>
      <p:sp>
        <p:nvSpPr>
          <p:cNvPr id="13" name="Rectangle 12"/>
          <p:cNvSpPr/>
          <p:nvPr/>
        </p:nvSpPr>
        <p:spPr>
          <a:xfrm>
            <a:off x="228600" y="1104900"/>
            <a:ext cx="3581400" cy="923330"/>
          </a:xfrm>
          <a:prstGeom prst="rect">
            <a:avLst/>
          </a:prstGeom>
        </p:spPr>
        <p:txBody>
          <a:bodyPr wrap="square">
            <a:spAutoFit/>
          </a:bodyPr>
          <a:lstStyle/>
          <a:p>
            <a:pPr>
              <a:spcAft>
                <a:spcPts val="600"/>
              </a:spcAft>
              <a:buClr>
                <a:srgbClr val="C00000"/>
              </a:buClr>
              <a:buSzPct val="150000"/>
              <a:buFont typeface="Arial" pitchFamily="34" charset="0"/>
              <a:buChar char="•"/>
            </a:pPr>
            <a:r>
              <a:rPr lang="en-US" b="1" dirty="0" smtClean="0"/>
              <a:t> Accept the tie that yields best character tie with least time shift in the zone of interest (reservoir)</a:t>
            </a:r>
          </a:p>
        </p:txBody>
      </p:sp>
      <p:pic>
        <p:nvPicPr>
          <p:cNvPr id="11" name="Picture 40"/>
          <p:cNvPicPr>
            <a:picLocks noChangeAspect="1" noChangeArrowheads="1"/>
          </p:cNvPicPr>
          <p:nvPr/>
        </p:nvPicPr>
        <p:blipFill>
          <a:blip r:embed="rId2" cstate="print"/>
          <a:srcRect/>
          <a:stretch>
            <a:fillRect/>
          </a:stretch>
        </p:blipFill>
        <p:spPr bwMode="auto">
          <a:xfrm>
            <a:off x="4668837" y="952500"/>
            <a:ext cx="2751138" cy="4524375"/>
          </a:xfrm>
          <a:prstGeom prst="rect">
            <a:avLst/>
          </a:prstGeom>
          <a:noFill/>
          <a:ln w="9525">
            <a:noFill/>
            <a:miter lim="800000"/>
            <a:headEnd/>
            <a:tailEnd/>
          </a:ln>
        </p:spPr>
      </p:pic>
      <p:grpSp>
        <p:nvGrpSpPr>
          <p:cNvPr id="14" name="Group 42"/>
          <p:cNvGrpSpPr>
            <a:grpSpLocks/>
          </p:cNvGrpSpPr>
          <p:nvPr/>
        </p:nvGrpSpPr>
        <p:grpSpPr bwMode="auto">
          <a:xfrm>
            <a:off x="7480300" y="4205287"/>
            <a:ext cx="1439862" cy="700088"/>
            <a:chOff x="1399" y="2197"/>
            <a:chExt cx="907" cy="816"/>
          </a:xfrm>
        </p:grpSpPr>
        <p:sp>
          <p:nvSpPr>
            <p:cNvPr id="15" name="WordArt 43"/>
            <p:cNvSpPr>
              <a:spLocks noChangeArrowheads="1" noChangeShapeType="1" noTextEdit="1"/>
            </p:cNvSpPr>
            <p:nvPr/>
          </p:nvSpPr>
          <p:spPr bwMode="auto">
            <a:xfrm>
              <a:off x="1400" y="2197"/>
              <a:ext cx="906" cy="380"/>
            </a:xfrm>
            <a:prstGeom prst="rect">
              <a:avLst/>
            </a:prstGeom>
          </p:spPr>
          <p:txBody>
            <a:bodyPr wrap="none" fromWordArt="1">
              <a:prstTxWarp prst="textPlain">
                <a:avLst>
                  <a:gd name="adj" fmla="val 50000"/>
                </a:avLst>
              </a:prstTxWarp>
            </a:bodyPr>
            <a:lstStyle/>
            <a:p>
              <a:pPr algn="ctr"/>
              <a:r>
                <a:rPr lang="en-US" b="1" kern="10">
                  <a:ln w="9525">
                    <a:solidFill>
                      <a:srgbClr val="000000"/>
                    </a:solidFill>
                    <a:round/>
                    <a:headEnd/>
                    <a:tailEnd/>
                  </a:ln>
                  <a:solidFill>
                    <a:srgbClr val="FFFF00"/>
                  </a:solidFill>
                </a:rPr>
                <a:t>Reservoir</a:t>
              </a:r>
            </a:p>
          </p:txBody>
        </p:sp>
        <p:sp>
          <p:nvSpPr>
            <p:cNvPr id="16" name="WordArt 44"/>
            <p:cNvSpPr>
              <a:spLocks noChangeArrowheads="1" noChangeShapeType="1" noTextEdit="1"/>
            </p:cNvSpPr>
            <p:nvPr/>
          </p:nvSpPr>
          <p:spPr bwMode="auto">
            <a:xfrm>
              <a:off x="1399" y="2633"/>
              <a:ext cx="906" cy="380"/>
            </a:xfrm>
            <a:prstGeom prst="rect">
              <a:avLst/>
            </a:prstGeom>
          </p:spPr>
          <p:txBody>
            <a:bodyPr wrap="none" fromWordArt="1">
              <a:prstTxWarp prst="textPlain">
                <a:avLst>
                  <a:gd name="adj" fmla="val 50000"/>
                </a:avLst>
              </a:prstTxWarp>
            </a:bodyPr>
            <a:lstStyle/>
            <a:p>
              <a:pPr algn="ctr"/>
              <a:r>
                <a:rPr lang="en-US" b="1" kern="10">
                  <a:ln w="9525">
                    <a:solidFill>
                      <a:srgbClr val="000000"/>
                    </a:solidFill>
                    <a:round/>
                    <a:headEnd/>
                    <a:tailEnd/>
                  </a:ln>
                  <a:solidFill>
                    <a:srgbClr val="FFFF00"/>
                  </a:solidFill>
                </a:rPr>
                <a:t>   Zone    </a:t>
              </a:r>
            </a:p>
          </p:txBody>
        </p:sp>
      </p:grpSp>
      <p:sp>
        <p:nvSpPr>
          <p:cNvPr id="17" name="WordArt 45"/>
          <p:cNvSpPr>
            <a:spLocks noChangeArrowheads="1" noChangeShapeType="1" noTextEdit="1"/>
          </p:cNvSpPr>
          <p:nvPr/>
        </p:nvSpPr>
        <p:spPr bwMode="auto">
          <a:xfrm>
            <a:off x="7480300" y="3670300"/>
            <a:ext cx="1438275" cy="325437"/>
          </a:xfrm>
          <a:prstGeom prst="rect">
            <a:avLst/>
          </a:prstGeom>
        </p:spPr>
        <p:txBody>
          <a:bodyPr wrap="none" fromWordArt="1">
            <a:prstTxWarp prst="textPlain">
              <a:avLst>
                <a:gd name="adj" fmla="val 50000"/>
              </a:avLst>
            </a:prstTxWarp>
          </a:bodyPr>
          <a:lstStyle/>
          <a:p>
            <a:pPr algn="ctr"/>
            <a:r>
              <a:rPr lang="en-US" b="1" kern="10">
                <a:ln w="9525">
                  <a:solidFill>
                    <a:srgbClr val="000000"/>
                  </a:solidFill>
                  <a:round/>
                  <a:headEnd/>
                  <a:tailEnd/>
                </a:ln>
                <a:solidFill>
                  <a:srgbClr val="CC9900"/>
                </a:solidFill>
              </a:rPr>
              <a:t>   Seal      </a:t>
            </a:r>
          </a:p>
        </p:txBody>
      </p:sp>
      <p:sp>
        <p:nvSpPr>
          <p:cNvPr id="19" name="Freeform 47"/>
          <p:cNvSpPr>
            <a:spLocks/>
          </p:cNvSpPr>
          <p:nvPr/>
        </p:nvSpPr>
        <p:spPr bwMode="auto">
          <a:xfrm>
            <a:off x="4902200" y="4006850"/>
            <a:ext cx="2474912" cy="92075"/>
          </a:xfrm>
          <a:custGeom>
            <a:avLst/>
            <a:gdLst>
              <a:gd name="T0" fmla="*/ 0 w 1559"/>
              <a:gd name="T1" fmla="*/ 0 h 58"/>
              <a:gd name="T2" fmla="*/ 687387 w 1559"/>
              <a:gd name="T3" fmla="*/ 66675 h 58"/>
              <a:gd name="T4" fmla="*/ 1165225 w 1559"/>
              <a:gd name="T5" fmla="*/ 92075 h 58"/>
              <a:gd name="T6" fmla="*/ 1962150 w 1559"/>
              <a:gd name="T7" fmla="*/ 66675 h 58"/>
              <a:gd name="T8" fmla="*/ 2474912 w 1559"/>
              <a:gd name="T9" fmla="*/ 84138 h 58"/>
              <a:gd name="T10" fmla="*/ 0 60000 65536"/>
              <a:gd name="T11" fmla="*/ 0 60000 65536"/>
              <a:gd name="T12" fmla="*/ 0 60000 65536"/>
              <a:gd name="T13" fmla="*/ 0 60000 65536"/>
              <a:gd name="T14" fmla="*/ 0 60000 65536"/>
              <a:gd name="T15" fmla="*/ 0 w 1559"/>
              <a:gd name="T16" fmla="*/ 0 h 58"/>
              <a:gd name="T17" fmla="*/ 1559 w 1559"/>
              <a:gd name="T18" fmla="*/ 58 h 58"/>
            </a:gdLst>
            <a:ahLst/>
            <a:cxnLst>
              <a:cxn ang="T10">
                <a:pos x="T0" y="T1"/>
              </a:cxn>
              <a:cxn ang="T11">
                <a:pos x="T2" y="T3"/>
              </a:cxn>
              <a:cxn ang="T12">
                <a:pos x="T4" y="T5"/>
              </a:cxn>
              <a:cxn ang="T13">
                <a:pos x="T6" y="T7"/>
              </a:cxn>
              <a:cxn ang="T14">
                <a:pos x="T8" y="T9"/>
              </a:cxn>
            </a:cxnLst>
            <a:rect l="T15" t="T16" r="T17" b="T18"/>
            <a:pathLst>
              <a:path w="1559" h="58">
                <a:moveTo>
                  <a:pt x="0" y="0"/>
                </a:moveTo>
                <a:cubicBezTo>
                  <a:pt x="155" y="16"/>
                  <a:pt x="311" y="32"/>
                  <a:pt x="433" y="42"/>
                </a:cubicBezTo>
                <a:cubicBezTo>
                  <a:pt x="555" y="52"/>
                  <a:pt x="600" y="58"/>
                  <a:pt x="734" y="58"/>
                </a:cubicBezTo>
                <a:cubicBezTo>
                  <a:pt x="868" y="58"/>
                  <a:pt x="1099" y="43"/>
                  <a:pt x="1236" y="42"/>
                </a:cubicBezTo>
                <a:cubicBezTo>
                  <a:pt x="1373" y="41"/>
                  <a:pt x="1466" y="47"/>
                  <a:pt x="1559" y="53"/>
                </a:cubicBezTo>
              </a:path>
            </a:pathLst>
          </a:custGeom>
          <a:noFill/>
          <a:ln w="38100">
            <a:solidFill>
              <a:schemeClr val="tx1"/>
            </a:solidFill>
            <a:prstDash val="dash"/>
            <a:round/>
            <a:headEnd/>
            <a:tailEnd/>
          </a:ln>
        </p:spPr>
        <p:txBody>
          <a:bodyPr/>
          <a:lstStyle/>
          <a:p>
            <a:endParaRPr lang="en-US"/>
          </a:p>
        </p:txBody>
      </p:sp>
      <p:sp>
        <p:nvSpPr>
          <p:cNvPr id="20" name="Line 48"/>
          <p:cNvSpPr>
            <a:spLocks noChangeShapeType="1"/>
          </p:cNvSpPr>
          <p:nvPr/>
        </p:nvSpPr>
        <p:spPr bwMode="auto">
          <a:xfrm>
            <a:off x="7435850" y="4090987"/>
            <a:ext cx="1341437" cy="0"/>
          </a:xfrm>
          <a:prstGeom prst="line">
            <a:avLst/>
          </a:prstGeom>
          <a:noFill/>
          <a:ln w="57150">
            <a:solidFill>
              <a:schemeClr val="tx1"/>
            </a:solidFill>
            <a:prstDash val="sysDot"/>
            <a:round/>
            <a:headEnd/>
            <a:tailEnd/>
          </a:ln>
        </p:spPr>
        <p:txBody>
          <a:bodyPr/>
          <a:lstStyle/>
          <a:p>
            <a:endParaRPr lang="en-US"/>
          </a:p>
        </p:txBody>
      </p:sp>
      <p:sp>
        <p:nvSpPr>
          <p:cNvPr id="21" name="Freeform 39"/>
          <p:cNvSpPr>
            <a:spLocks/>
          </p:cNvSpPr>
          <p:nvPr/>
        </p:nvSpPr>
        <p:spPr bwMode="auto">
          <a:xfrm>
            <a:off x="3489325" y="3987800"/>
            <a:ext cx="1406525" cy="550862"/>
          </a:xfrm>
          <a:custGeom>
            <a:avLst/>
            <a:gdLst>
              <a:gd name="T0" fmla="*/ 1406525 w 886"/>
              <a:gd name="T1" fmla="*/ 44450 h 347"/>
              <a:gd name="T2" fmla="*/ 520700 w 886"/>
              <a:gd name="T3" fmla="*/ 44450 h 347"/>
              <a:gd name="T4" fmla="*/ 660400 w 886"/>
              <a:gd name="T5" fmla="*/ 312737 h 347"/>
              <a:gd name="T6" fmla="*/ 0 w 886"/>
              <a:gd name="T7" fmla="*/ 550862 h 347"/>
              <a:gd name="T8" fmla="*/ 0 60000 65536"/>
              <a:gd name="T9" fmla="*/ 0 60000 65536"/>
              <a:gd name="T10" fmla="*/ 0 60000 65536"/>
              <a:gd name="T11" fmla="*/ 0 60000 65536"/>
              <a:gd name="T12" fmla="*/ 0 w 886"/>
              <a:gd name="T13" fmla="*/ 0 h 347"/>
              <a:gd name="T14" fmla="*/ 886 w 886"/>
              <a:gd name="T15" fmla="*/ 347 h 347"/>
            </a:gdLst>
            <a:ahLst/>
            <a:cxnLst>
              <a:cxn ang="T8">
                <a:pos x="T0" y="T1"/>
              </a:cxn>
              <a:cxn ang="T9">
                <a:pos x="T2" y="T3"/>
              </a:cxn>
              <a:cxn ang="T10">
                <a:pos x="T4" y="T5"/>
              </a:cxn>
              <a:cxn ang="T11">
                <a:pos x="T6" y="T7"/>
              </a:cxn>
            </a:cxnLst>
            <a:rect l="T12" t="T13" r="T14" b="T15"/>
            <a:pathLst>
              <a:path w="886" h="347">
                <a:moveTo>
                  <a:pt x="886" y="28"/>
                </a:moveTo>
                <a:cubicBezTo>
                  <a:pt x="646" y="14"/>
                  <a:pt x="406" y="0"/>
                  <a:pt x="328" y="28"/>
                </a:cubicBezTo>
                <a:cubicBezTo>
                  <a:pt x="250" y="56"/>
                  <a:pt x="471" y="144"/>
                  <a:pt x="416" y="197"/>
                </a:cubicBezTo>
                <a:cubicBezTo>
                  <a:pt x="361" y="250"/>
                  <a:pt x="180" y="298"/>
                  <a:pt x="0" y="347"/>
                </a:cubicBezTo>
              </a:path>
            </a:pathLst>
          </a:custGeom>
          <a:noFill/>
          <a:ln w="57150">
            <a:solidFill>
              <a:srgbClr val="FF00FF"/>
            </a:solidFill>
            <a:round/>
            <a:headEnd type="triangle" w="med" len="med"/>
            <a:tailEnd/>
          </a:ln>
        </p:spPr>
        <p:txBody>
          <a:bodyPr/>
          <a:lstStyle/>
          <a:p>
            <a:endParaRPr lang="en-US"/>
          </a:p>
        </p:txBody>
      </p:sp>
      <p:sp>
        <p:nvSpPr>
          <p:cNvPr id="22" name="Text Box 38"/>
          <p:cNvSpPr txBox="1">
            <a:spLocks noChangeArrowheads="1"/>
          </p:cNvSpPr>
          <p:nvPr/>
        </p:nvSpPr>
        <p:spPr bwMode="auto">
          <a:xfrm>
            <a:off x="1066800" y="4183062"/>
            <a:ext cx="2535237" cy="854075"/>
          </a:xfrm>
          <a:prstGeom prst="rect">
            <a:avLst/>
          </a:prstGeom>
          <a:solidFill>
            <a:srgbClr val="003399"/>
          </a:solidFill>
          <a:ln w="28575">
            <a:solidFill>
              <a:srgbClr val="FF00FF"/>
            </a:solidFill>
            <a:miter lim="800000"/>
            <a:headEnd/>
            <a:tailEnd/>
          </a:ln>
        </p:spPr>
        <p:txBody>
          <a:bodyPr>
            <a:spAutoFit/>
          </a:bodyPr>
          <a:lstStyle/>
          <a:p>
            <a:pPr algn="ctr"/>
            <a:r>
              <a:rPr lang="en-US" sz="1600">
                <a:solidFill>
                  <a:schemeClr val="bg1"/>
                </a:solidFill>
              </a:rPr>
              <a:t>The top of the reservoir should be mapped on this peak (red)</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2F2A387-2714-4BF1-94C0-87ADEFC08C47}" type="slidenum">
              <a:rPr lang="en-US" smtClean="0"/>
              <a:pPr/>
              <a:t>16</a:t>
            </a:fld>
            <a:endParaRPr lang="en-US"/>
          </a:p>
        </p:txBody>
      </p:sp>
      <p:sp>
        <p:nvSpPr>
          <p:cNvPr id="3" name="Title 2"/>
          <p:cNvSpPr>
            <a:spLocks noGrp="1"/>
          </p:cNvSpPr>
          <p:nvPr>
            <p:ph type="title"/>
          </p:nvPr>
        </p:nvSpPr>
        <p:spPr/>
        <p:txBody>
          <a:bodyPr/>
          <a:lstStyle/>
          <a:p>
            <a:r>
              <a:rPr lang="en-US" dirty="0" smtClean="0"/>
              <a:t>Assumptions for Synthetic Well Ties</a:t>
            </a:r>
            <a:endParaRPr lang="en-US" dirty="0"/>
          </a:p>
        </p:txBody>
      </p:sp>
      <p:sp>
        <p:nvSpPr>
          <p:cNvPr id="4" name="Footer Placeholder 3"/>
          <p:cNvSpPr txBox="1">
            <a:spLocks/>
          </p:cNvSpPr>
          <p:nvPr/>
        </p:nvSpPr>
        <p:spPr>
          <a:xfrm>
            <a:off x="0" y="5464791"/>
            <a:ext cx="3886200" cy="246221"/>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wrap="square"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chemeClr val="tx1">
                    <a:lumMod val="50000"/>
                    <a:lumOff val="50000"/>
                  </a:schemeClr>
                </a:solidFill>
                <a:effectLst/>
                <a:uLnTx/>
                <a:uFillTx/>
                <a:ea typeface="+mn-ea"/>
                <a:cs typeface="+mn-cs"/>
              </a:rPr>
              <a:t>Schroeder (2006)  Courtesy of ExxonMobil</a:t>
            </a:r>
            <a:endParaRPr kumimoji="0" lang="en-US" sz="1000" b="0" i="1" u="none" strike="noStrike" kern="1200" cap="none" spc="0" normalizeH="0" baseline="0" noProof="0" dirty="0">
              <a:ln>
                <a:noFill/>
              </a:ln>
              <a:solidFill>
                <a:schemeClr val="tx1">
                  <a:lumMod val="50000"/>
                  <a:lumOff val="50000"/>
                </a:schemeClr>
              </a:solidFill>
              <a:effectLst/>
              <a:uLnTx/>
              <a:uFillTx/>
              <a:ea typeface="+mn-ea"/>
              <a:cs typeface="+mn-cs"/>
            </a:endParaRPr>
          </a:p>
        </p:txBody>
      </p:sp>
      <p:sp>
        <p:nvSpPr>
          <p:cNvPr id="5" name="Text Box 2"/>
          <p:cNvSpPr txBox="1">
            <a:spLocks noChangeArrowheads="1"/>
          </p:cNvSpPr>
          <p:nvPr/>
        </p:nvSpPr>
        <p:spPr bwMode="auto">
          <a:xfrm>
            <a:off x="523875" y="1235075"/>
            <a:ext cx="3438525" cy="2387600"/>
          </a:xfrm>
          <a:prstGeom prst="rect">
            <a:avLst/>
          </a:prstGeom>
          <a:noFill/>
          <a:ln w="9525">
            <a:noFill/>
            <a:miter lim="800000"/>
            <a:headEnd/>
            <a:tailEnd/>
          </a:ln>
        </p:spPr>
        <p:txBody>
          <a:bodyPr lIns="0" tIns="0" rIns="0" bIns="0"/>
          <a:lstStyle/>
          <a:p>
            <a:pPr marL="193675" indent="-193675" defTabSz="423863">
              <a:lnSpc>
                <a:spcPct val="95000"/>
              </a:lnSpc>
              <a:spcBef>
                <a:spcPct val="55000"/>
              </a:spcBef>
              <a:buClr>
                <a:srgbClr val="000000"/>
              </a:buClr>
              <a:buSzPct val="46000"/>
              <a:buFont typeface="Monotype Sorts" charset="2"/>
              <a:buNone/>
            </a:pPr>
            <a:r>
              <a:rPr lang="en-US" sz="2400" b="1" dirty="0"/>
              <a:t>Seismic Data</a:t>
            </a:r>
          </a:p>
          <a:p>
            <a:pPr marL="654050" lvl="1" indent="-244475" defTabSz="423863">
              <a:lnSpc>
                <a:spcPct val="95000"/>
              </a:lnSpc>
              <a:spcBef>
                <a:spcPct val="55000"/>
              </a:spcBef>
              <a:buClr>
                <a:srgbClr val="C00000"/>
              </a:buClr>
              <a:buFont typeface="Arial" pitchFamily="34" charset="0"/>
              <a:buChar char="–"/>
            </a:pPr>
            <a:r>
              <a:rPr lang="en-US" dirty="0"/>
              <a:t>Noise free</a:t>
            </a:r>
          </a:p>
          <a:p>
            <a:pPr marL="654050" lvl="1" indent="-244475" defTabSz="423863">
              <a:lnSpc>
                <a:spcPct val="95000"/>
              </a:lnSpc>
              <a:spcBef>
                <a:spcPct val="55000"/>
              </a:spcBef>
              <a:buClr>
                <a:srgbClr val="C00000"/>
              </a:buClr>
              <a:buFont typeface="Arial" pitchFamily="34" charset="0"/>
              <a:buChar char="–"/>
            </a:pPr>
            <a:r>
              <a:rPr lang="en-US" dirty="0"/>
              <a:t>No multiples</a:t>
            </a:r>
          </a:p>
          <a:p>
            <a:pPr marL="654050" lvl="1" indent="-244475" defTabSz="423863">
              <a:lnSpc>
                <a:spcPct val="95000"/>
              </a:lnSpc>
              <a:spcBef>
                <a:spcPct val="55000"/>
              </a:spcBef>
              <a:buClr>
                <a:srgbClr val="C00000"/>
              </a:buClr>
              <a:buFont typeface="Arial" pitchFamily="34" charset="0"/>
              <a:buChar char="–"/>
            </a:pPr>
            <a:r>
              <a:rPr lang="en-US" dirty="0"/>
              <a:t>Relative amplitudes are preserved</a:t>
            </a:r>
          </a:p>
          <a:p>
            <a:pPr marL="654050" lvl="1" indent="-244475" defTabSz="423863">
              <a:lnSpc>
                <a:spcPct val="95000"/>
              </a:lnSpc>
              <a:spcBef>
                <a:spcPct val="55000"/>
              </a:spcBef>
              <a:buClr>
                <a:srgbClr val="C00000"/>
              </a:buClr>
              <a:buFont typeface="Arial" pitchFamily="34" charset="0"/>
              <a:buChar char="–"/>
            </a:pPr>
            <a:r>
              <a:rPr lang="en-US" dirty="0"/>
              <a:t>Zero-offset section</a:t>
            </a:r>
          </a:p>
        </p:txBody>
      </p:sp>
      <p:sp>
        <p:nvSpPr>
          <p:cNvPr id="6" name="Text Box 3"/>
          <p:cNvSpPr txBox="1">
            <a:spLocks noChangeArrowheads="1"/>
          </p:cNvSpPr>
          <p:nvPr/>
        </p:nvSpPr>
        <p:spPr bwMode="auto">
          <a:xfrm>
            <a:off x="4449762" y="1184275"/>
            <a:ext cx="4313238" cy="4194175"/>
          </a:xfrm>
          <a:prstGeom prst="rect">
            <a:avLst/>
          </a:prstGeom>
          <a:noFill/>
          <a:ln w="9525">
            <a:noFill/>
            <a:miter lim="800000"/>
            <a:headEnd/>
            <a:tailEnd/>
          </a:ln>
        </p:spPr>
        <p:txBody>
          <a:bodyPr lIns="0" tIns="0" rIns="0" bIns="0"/>
          <a:lstStyle/>
          <a:p>
            <a:pPr marL="193675" indent="-193675" defTabSz="423863">
              <a:lnSpc>
                <a:spcPct val="95000"/>
              </a:lnSpc>
              <a:spcBef>
                <a:spcPct val="55000"/>
              </a:spcBef>
              <a:buClr>
                <a:srgbClr val="000000"/>
              </a:buClr>
              <a:buSzPct val="46000"/>
              <a:buFont typeface="Monotype Sorts" charset="2"/>
              <a:buNone/>
            </a:pPr>
            <a:r>
              <a:rPr lang="en-US" sz="2400" b="1" dirty="0"/>
              <a:t>Synthetic Seismograms</a:t>
            </a:r>
          </a:p>
          <a:p>
            <a:pPr marL="654050" lvl="1" indent="-244475" defTabSz="423863">
              <a:lnSpc>
                <a:spcPct val="95000"/>
              </a:lnSpc>
              <a:spcBef>
                <a:spcPct val="55000"/>
              </a:spcBef>
              <a:buClr>
                <a:srgbClr val="C00000"/>
              </a:buClr>
              <a:buFont typeface="Arial" pitchFamily="34" charset="0"/>
              <a:buChar char="–"/>
            </a:pPr>
            <a:r>
              <a:rPr lang="en-US" dirty="0" smtClean="0"/>
              <a:t>Logs </a:t>
            </a:r>
            <a:r>
              <a:rPr lang="en-US" dirty="0"/>
              <a:t>representative of the earth sampled by the seismic data</a:t>
            </a:r>
          </a:p>
          <a:p>
            <a:pPr marL="654050" lvl="1" indent="-244475" defTabSz="423863">
              <a:lnSpc>
                <a:spcPct val="95000"/>
              </a:lnSpc>
              <a:spcBef>
                <a:spcPct val="55000"/>
              </a:spcBef>
              <a:buClr>
                <a:srgbClr val="C00000"/>
              </a:buClr>
              <a:buFont typeface="Arial" pitchFamily="34" charset="0"/>
              <a:buChar char="–"/>
            </a:pPr>
            <a:r>
              <a:rPr lang="en-US" dirty="0"/>
              <a:t>Normal incidence reflection coefficients</a:t>
            </a:r>
          </a:p>
          <a:p>
            <a:pPr marL="654050" lvl="1" indent="-244475" defTabSz="423863">
              <a:lnSpc>
                <a:spcPct val="95000"/>
              </a:lnSpc>
              <a:spcBef>
                <a:spcPct val="55000"/>
              </a:spcBef>
              <a:buClr>
                <a:srgbClr val="C00000"/>
              </a:buClr>
              <a:buFont typeface="Arial" pitchFamily="34" charset="0"/>
              <a:buChar char="–"/>
            </a:pPr>
            <a:r>
              <a:rPr lang="en-US" dirty="0"/>
              <a:t>Multiples ignored</a:t>
            </a:r>
          </a:p>
          <a:p>
            <a:pPr marL="654050" lvl="1" indent="-244475" defTabSz="423863">
              <a:lnSpc>
                <a:spcPct val="95000"/>
              </a:lnSpc>
              <a:spcBef>
                <a:spcPct val="55000"/>
              </a:spcBef>
              <a:buClr>
                <a:srgbClr val="C00000"/>
              </a:buClr>
              <a:buFont typeface="Arial" pitchFamily="34" charset="0"/>
              <a:buChar char="–"/>
            </a:pPr>
            <a:r>
              <a:rPr lang="en-US" dirty="0"/>
              <a:t>No transmission losses or absorption</a:t>
            </a:r>
          </a:p>
          <a:p>
            <a:pPr marL="654050" lvl="1" indent="-244475" defTabSz="423863">
              <a:lnSpc>
                <a:spcPct val="95000"/>
              </a:lnSpc>
              <a:spcBef>
                <a:spcPct val="55000"/>
              </a:spcBef>
              <a:buClr>
                <a:srgbClr val="C00000"/>
              </a:buClr>
              <a:buFont typeface="Arial" pitchFamily="34" charset="0"/>
              <a:buChar char="–"/>
            </a:pPr>
            <a:r>
              <a:rPr lang="en-US" dirty="0"/>
              <a:t>Isotropic medium (vertical and horizontal velocities are equal)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2F2A387-2714-4BF1-94C0-87ADEFC08C47}" type="slidenum">
              <a:rPr lang="en-US" smtClean="0"/>
              <a:pPr/>
              <a:t>17</a:t>
            </a:fld>
            <a:endParaRPr lang="en-US"/>
          </a:p>
        </p:txBody>
      </p:sp>
      <p:sp>
        <p:nvSpPr>
          <p:cNvPr id="3" name="Title 2"/>
          <p:cNvSpPr>
            <a:spLocks noGrp="1"/>
          </p:cNvSpPr>
          <p:nvPr>
            <p:ph type="title"/>
          </p:nvPr>
        </p:nvSpPr>
        <p:spPr/>
        <p:txBody>
          <a:bodyPr/>
          <a:lstStyle/>
          <a:p>
            <a:r>
              <a:rPr lang="en-US" dirty="0" smtClean="0"/>
              <a:t>Common Pitfalls</a:t>
            </a:r>
            <a:endParaRPr lang="en-US" dirty="0"/>
          </a:p>
        </p:txBody>
      </p:sp>
      <p:sp>
        <p:nvSpPr>
          <p:cNvPr id="4" name="Footer Placeholder 3"/>
          <p:cNvSpPr txBox="1">
            <a:spLocks/>
          </p:cNvSpPr>
          <p:nvPr/>
        </p:nvSpPr>
        <p:spPr>
          <a:xfrm>
            <a:off x="0" y="5464791"/>
            <a:ext cx="3886200" cy="246221"/>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wrap="square"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chemeClr val="tx1">
                    <a:lumMod val="50000"/>
                    <a:lumOff val="50000"/>
                  </a:schemeClr>
                </a:solidFill>
                <a:effectLst/>
                <a:uLnTx/>
                <a:uFillTx/>
                <a:ea typeface="+mn-ea"/>
                <a:cs typeface="+mn-cs"/>
              </a:rPr>
              <a:t>Schroeder (2006)  Courtesy of ExxonMobil</a:t>
            </a:r>
            <a:endParaRPr kumimoji="0" lang="en-US" sz="1000" b="0" i="1" u="none" strike="noStrike" kern="1200" cap="none" spc="0" normalizeH="0" baseline="0" noProof="0" dirty="0">
              <a:ln>
                <a:noFill/>
              </a:ln>
              <a:solidFill>
                <a:schemeClr val="tx1">
                  <a:lumMod val="50000"/>
                  <a:lumOff val="50000"/>
                </a:schemeClr>
              </a:solidFill>
              <a:effectLst/>
              <a:uLnTx/>
              <a:uFillTx/>
              <a:ea typeface="+mn-ea"/>
              <a:cs typeface="+mn-cs"/>
            </a:endParaRPr>
          </a:p>
        </p:txBody>
      </p:sp>
      <p:sp>
        <p:nvSpPr>
          <p:cNvPr id="5" name="Text Box 2"/>
          <p:cNvSpPr txBox="1">
            <a:spLocks noChangeArrowheads="1"/>
          </p:cNvSpPr>
          <p:nvPr/>
        </p:nvSpPr>
        <p:spPr bwMode="auto">
          <a:xfrm>
            <a:off x="442913" y="955675"/>
            <a:ext cx="8382000" cy="5105400"/>
          </a:xfrm>
          <a:prstGeom prst="rect">
            <a:avLst/>
          </a:prstGeom>
          <a:noFill/>
          <a:ln w="9525">
            <a:noFill/>
            <a:miter lim="800000"/>
            <a:headEnd/>
            <a:tailEnd/>
          </a:ln>
        </p:spPr>
        <p:txBody>
          <a:bodyPr lIns="0" tIns="0" rIns="0" bIns="0"/>
          <a:lstStyle/>
          <a:p>
            <a:pPr marL="461963" indent="-287338" defTabSz="423863">
              <a:buClr>
                <a:schemeClr val="bg1"/>
              </a:buClr>
              <a:buSzPct val="75000"/>
              <a:buFont typeface="Monotype Sorts" charset="2"/>
              <a:buChar char="n"/>
            </a:pPr>
            <a:r>
              <a:rPr lang="en-US" sz="1800" b="1" dirty="0"/>
              <a:t>Error in well or seismic </a:t>
            </a:r>
            <a:r>
              <a:rPr lang="en-US" sz="1800" b="1" dirty="0" smtClean="0"/>
              <a:t>location</a:t>
            </a:r>
            <a:endParaRPr lang="en-US" sz="1800" dirty="0" smtClean="0"/>
          </a:p>
          <a:p>
            <a:pPr marL="919163" lvl="2" indent="-287338" defTabSz="423863">
              <a:spcAft>
                <a:spcPts val="1200"/>
              </a:spcAft>
              <a:buClr>
                <a:srgbClr val="C00000"/>
              </a:buClr>
              <a:buSzPct val="110000"/>
              <a:buFont typeface="Calibri" pitchFamily="34" charset="0"/>
              <a:buChar char="‒"/>
            </a:pPr>
            <a:r>
              <a:rPr lang="en-US" dirty="0" smtClean="0"/>
              <a:t>washout zones, drilling-fluid invasion effects</a:t>
            </a:r>
          </a:p>
          <a:p>
            <a:pPr marL="461963" indent="-287338" defTabSz="423863">
              <a:buClr>
                <a:schemeClr val="bg1"/>
              </a:buClr>
              <a:buSzPct val="75000"/>
              <a:buFont typeface="Monotype Sorts" charset="2"/>
              <a:buChar char="n"/>
            </a:pPr>
            <a:r>
              <a:rPr lang="en-US" sz="1800" b="1" dirty="0" smtClean="0"/>
              <a:t>Log </a:t>
            </a:r>
            <a:r>
              <a:rPr lang="en-US" sz="1800" b="1" dirty="0"/>
              <a:t>data quality </a:t>
            </a:r>
            <a:endParaRPr lang="en-US" sz="1800" dirty="0" smtClean="0"/>
          </a:p>
          <a:p>
            <a:pPr marL="919163" lvl="1" indent="-287338" defTabSz="423863">
              <a:spcAft>
                <a:spcPts val="1200"/>
              </a:spcAft>
              <a:buClr>
                <a:srgbClr val="C00000"/>
              </a:buClr>
              <a:buSzPct val="110000"/>
              <a:buFont typeface="Calibri" pitchFamily="34" charset="0"/>
              <a:buChar char="‒"/>
            </a:pPr>
            <a:r>
              <a:rPr lang="en-US" dirty="0" smtClean="0"/>
              <a:t>washout zones, drilling-fluid invasion effects</a:t>
            </a:r>
            <a:endParaRPr lang="en-US" sz="2000" b="1" dirty="0" smtClean="0"/>
          </a:p>
          <a:p>
            <a:pPr marL="461963" indent="-287338" defTabSz="423863">
              <a:buClr>
                <a:schemeClr val="bg1"/>
              </a:buClr>
              <a:buSzPct val="75000"/>
              <a:buFont typeface="Monotype Sorts" charset="2"/>
              <a:buChar char="n"/>
            </a:pPr>
            <a:r>
              <a:rPr lang="en-US" sz="1800" b="1" dirty="0" smtClean="0"/>
              <a:t>Seismic </a:t>
            </a:r>
            <a:r>
              <a:rPr lang="en-US" sz="1800" b="1" dirty="0"/>
              <a:t>data quality</a:t>
            </a:r>
          </a:p>
          <a:p>
            <a:pPr marL="855663" lvl="1" indent="-227013" defTabSz="423863">
              <a:spcAft>
                <a:spcPts val="1200"/>
              </a:spcAft>
              <a:buClr>
                <a:srgbClr val="C00000"/>
              </a:buClr>
              <a:buSzPct val="110000"/>
              <a:buFont typeface="Calibri" pitchFamily="34" charset="0"/>
              <a:buChar char="–"/>
            </a:pPr>
            <a:r>
              <a:rPr lang="en-US" sz="1800" dirty="0"/>
              <a:t>noise, multiples, amplitude gain, migration, etc</a:t>
            </a:r>
          </a:p>
          <a:p>
            <a:pPr marL="461963" indent="-287338" defTabSz="423863">
              <a:buClr>
                <a:schemeClr val="bg1"/>
              </a:buClr>
              <a:buSzPct val="75000"/>
              <a:buFont typeface="Monotype Sorts" charset="2"/>
              <a:buChar char="n"/>
            </a:pPr>
            <a:r>
              <a:rPr lang="en-US" sz="1800" b="1" dirty="0"/>
              <a:t>Incorrect </a:t>
            </a:r>
            <a:r>
              <a:rPr lang="en-US" sz="1800" b="1" dirty="0" smtClean="0"/>
              <a:t>wavelet</a:t>
            </a:r>
            <a:endParaRPr lang="en-US" sz="1800" b="1" dirty="0"/>
          </a:p>
          <a:p>
            <a:pPr marL="855663" lvl="1" indent="-227013" defTabSz="423863">
              <a:spcAft>
                <a:spcPts val="1200"/>
              </a:spcAft>
              <a:buClr>
                <a:srgbClr val="C00000"/>
              </a:buClr>
              <a:buSzPct val="100000"/>
              <a:buFont typeface="Arial" pitchFamily="34" charset="0"/>
              <a:buChar char="–"/>
            </a:pPr>
            <a:r>
              <a:rPr lang="en-US" sz="1800" dirty="0"/>
              <a:t>Polarity, frequency, and </a:t>
            </a:r>
            <a:r>
              <a:rPr lang="en-US" sz="1800" dirty="0" smtClean="0"/>
              <a:t>phase (Try </a:t>
            </a:r>
            <a:r>
              <a:rPr lang="en-US" sz="1800" dirty="0"/>
              <a:t>a different </a:t>
            </a:r>
            <a:r>
              <a:rPr lang="en-US" sz="1800" dirty="0" smtClean="0"/>
              <a:t>wavelet; </a:t>
            </a:r>
            <a:r>
              <a:rPr lang="en-US" sz="1800" dirty="0"/>
              <a:t>use extracted </a:t>
            </a:r>
            <a:r>
              <a:rPr lang="en-US" sz="1800" dirty="0" smtClean="0"/>
              <a:t>wavelet)</a:t>
            </a:r>
            <a:endParaRPr lang="en-US" sz="1800" dirty="0"/>
          </a:p>
          <a:p>
            <a:pPr marL="461963" indent="-287338" defTabSz="423863">
              <a:buClr>
                <a:schemeClr val="bg1"/>
              </a:buClr>
              <a:buSzPct val="75000"/>
              <a:buFont typeface="Monotype Sorts" charset="2"/>
              <a:buChar char="n"/>
            </a:pPr>
            <a:r>
              <a:rPr lang="en-US" sz="1800" b="1" dirty="0"/>
              <a:t>Incorrect 1-D model</a:t>
            </a:r>
          </a:p>
          <a:p>
            <a:pPr marL="855663" lvl="1" indent="-227013" defTabSz="423863">
              <a:buClr>
                <a:srgbClr val="C00000"/>
              </a:buClr>
              <a:buSzPct val="100000"/>
              <a:buFont typeface="Arial" pitchFamily="34" charset="0"/>
              <a:buChar char="–"/>
            </a:pPr>
            <a:r>
              <a:rPr lang="en-US" sz="1800" dirty="0" smtClean="0"/>
              <a:t>Logs</a:t>
            </a:r>
            <a:r>
              <a:rPr lang="en-US" sz="1800" dirty="0"/>
              <a:t>, </a:t>
            </a:r>
            <a:r>
              <a:rPr lang="en-US" sz="1800" dirty="0" smtClean="0"/>
              <a:t>check shots </a:t>
            </a:r>
            <a:r>
              <a:rPr lang="en-US" sz="1800" dirty="0"/>
              <a:t>need further editing</a:t>
            </a:r>
          </a:p>
          <a:p>
            <a:pPr marL="855663" lvl="1" indent="-227013" defTabSz="423863">
              <a:buClr>
                <a:srgbClr val="C00000"/>
              </a:buClr>
              <a:buSzPct val="100000"/>
              <a:buFont typeface="Arial" pitchFamily="34" charset="0"/>
              <a:buChar char="–"/>
            </a:pPr>
            <a:r>
              <a:rPr lang="en-US" sz="1800" dirty="0"/>
              <a:t>Incorrect start time or improper </a:t>
            </a:r>
            <a:r>
              <a:rPr lang="en-US" sz="1800" dirty="0" err="1"/>
              <a:t>datuming</a:t>
            </a:r>
            <a:endParaRPr lang="en-US" sz="1800" dirty="0"/>
          </a:p>
          <a:p>
            <a:pPr marL="855663" lvl="1" indent="-227013" defTabSz="423863">
              <a:buClr>
                <a:srgbClr val="C00000"/>
              </a:buClr>
              <a:buSzPct val="100000"/>
              <a:buFont typeface="Arial" pitchFamily="34" charset="0"/>
              <a:buChar char="–"/>
            </a:pPr>
            <a:r>
              <a:rPr lang="en-US" sz="1800" dirty="0" smtClean="0"/>
              <a:t>Amplitude-Versus-Offset (AVO) </a:t>
            </a:r>
            <a:r>
              <a:rPr lang="en-US" sz="1800" dirty="0"/>
              <a:t>effects</a:t>
            </a:r>
          </a:p>
          <a:p>
            <a:pPr marL="855663" lvl="1" indent="-227013" defTabSz="423863">
              <a:buClr>
                <a:srgbClr val="C00000"/>
              </a:buClr>
              <a:buSzPct val="100000"/>
              <a:buFont typeface="Arial" pitchFamily="34" charset="0"/>
              <a:buChar char="–"/>
            </a:pPr>
            <a:r>
              <a:rPr lang="en-US" sz="1800" dirty="0"/>
              <a:t>Bed </a:t>
            </a:r>
            <a:r>
              <a:rPr lang="en-US" sz="1800" dirty="0" smtClean="0"/>
              <a:t>tuning </a:t>
            </a:r>
            <a:r>
              <a:rPr lang="en-US" dirty="0" smtClean="0"/>
              <a:t>…</a:t>
            </a:r>
            <a:endParaRPr lang="en-US" sz="1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p:nvPr/>
        </p:nvGrpSpPr>
        <p:grpSpPr>
          <a:xfrm>
            <a:off x="5739044" y="838060"/>
            <a:ext cx="2898470" cy="4534040"/>
            <a:chOff x="5739044" y="1180960"/>
            <a:chExt cx="2898470" cy="4534040"/>
          </a:xfrm>
        </p:grpSpPr>
        <p:grpSp>
          <p:nvGrpSpPr>
            <p:cNvPr id="3" name="Group 31"/>
            <p:cNvGrpSpPr>
              <a:grpSpLocks/>
            </p:cNvGrpSpPr>
            <p:nvPr/>
          </p:nvGrpSpPr>
          <p:grpSpPr bwMode="auto">
            <a:xfrm>
              <a:off x="5739044" y="1180960"/>
              <a:ext cx="2898470" cy="4534040"/>
              <a:chOff x="3939" y="611"/>
              <a:chExt cx="1965" cy="3997"/>
            </a:xfrm>
          </p:grpSpPr>
          <p:pic>
            <p:nvPicPr>
              <p:cNvPr id="66577" name="Picture 17" descr="G:\ctgs\ga\_Fahmy\bgawi_scans\lead_2a.gif"/>
              <p:cNvPicPr>
                <a:picLocks noChangeAspect="1" noChangeArrowheads="1"/>
              </p:cNvPicPr>
              <p:nvPr/>
            </p:nvPicPr>
            <p:blipFill>
              <a:blip r:embed="rId4" cstate="print"/>
              <a:srcRect l="66393" t="23289" r="16661" b="7974"/>
              <a:stretch>
                <a:fillRect/>
              </a:stretch>
            </p:blipFill>
            <p:spPr bwMode="auto">
              <a:xfrm>
                <a:off x="4320" y="1008"/>
                <a:ext cx="1584" cy="3504"/>
              </a:xfrm>
              <a:prstGeom prst="rect">
                <a:avLst/>
              </a:prstGeom>
              <a:noFill/>
              <a:ln w="12700">
                <a:solidFill>
                  <a:schemeClr val="tx1"/>
                </a:solidFill>
                <a:miter lim="800000"/>
                <a:headEnd/>
                <a:tailEnd/>
              </a:ln>
            </p:spPr>
          </p:pic>
          <p:sp>
            <p:nvSpPr>
              <p:cNvPr id="66581" name="Text Box 21"/>
              <p:cNvSpPr txBox="1">
                <a:spLocks noChangeArrowheads="1"/>
              </p:cNvSpPr>
              <p:nvPr/>
            </p:nvSpPr>
            <p:spPr bwMode="auto">
              <a:xfrm>
                <a:off x="4904" y="611"/>
                <a:ext cx="448" cy="285"/>
              </a:xfrm>
              <a:prstGeom prst="rect">
                <a:avLst/>
              </a:prstGeom>
              <a:noFill/>
              <a:ln w="12700">
                <a:noFill/>
                <a:miter lim="800000"/>
                <a:headEnd/>
                <a:tailEnd/>
              </a:ln>
              <a:effectLst/>
            </p:spPr>
            <p:txBody>
              <a:bodyPr wrap="none">
                <a:spAutoFit/>
              </a:bodyPr>
              <a:lstStyle/>
              <a:p>
                <a:r>
                  <a:rPr lang="en-US" sz="1500" dirty="0"/>
                  <a:t>Offset</a:t>
                </a:r>
              </a:p>
            </p:txBody>
          </p:sp>
          <p:sp>
            <p:nvSpPr>
              <p:cNvPr id="66582" name="Line 22"/>
              <p:cNvSpPr>
                <a:spLocks noChangeShapeType="1"/>
              </p:cNvSpPr>
              <p:nvPr/>
            </p:nvSpPr>
            <p:spPr bwMode="auto">
              <a:xfrm>
                <a:off x="4368" y="864"/>
                <a:ext cx="1488" cy="0"/>
              </a:xfrm>
              <a:prstGeom prst="line">
                <a:avLst/>
              </a:prstGeom>
              <a:noFill/>
              <a:ln w="12700">
                <a:solidFill>
                  <a:schemeClr val="tx1"/>
                </a:solidFill>
                <a:prstDash val="sysDot"/>
                <a:round/>
                <a:headEnd type="oval" w="med" len="med"/>
                <a:tailEnd type="triangle" w="med" len="med"/>
              </a:ln>
              <a:effectLst/>
            </p:spPr>
            <p:txBody>
              <a:bodyPr wrap="none" anchor="ctr"/>
              <a:lstStyle/>
              <a:p>
                <a:endParaRPr lang="en-US"/>
              </a:p>
            </p:txBody>
          </p:sp>
          <p:sp>
            <p:nvSpPr>
              <p:cNvPr id="66588" name="Rectangle 28"/>
              <p:cNvSpPr>
                <a:spLocks noChangeArrowheads="1"/>
              </p:cNvSpPr>
              <p:nvPr/>
            </p:nvSpPr>
            <p:spPr bwMode="auto">
              <a:xfrm rot="16200000">
                <a:off x="3796" y="2582"/>
                <a:ext cx="505" cy="219"/>
              </a:xfrm>
              <a:prstGeom prst="rect">
                <a:avLst/>
              </a:prstGeom>
              <a:noFill/>
              <a:ln w="12700">
                <a:noFill/>
                <a:miter lim="800000"/>
                <a:headEnd/>
                <a:tailEnd/>
              </a:ln>
              <a:effectLst/>
            </p:spPr>
            <p:txBody>
              <a:bodyPr wrap="none">
                <a:spAutoFit/>
              </a:bodyPr>
              <a:lstStyle/>
              <a:p>
                <a:r>
                  <a:rPr lang="en-US" sz="1500" dirty="0"/>
                  <a:t>Time</a:t>
                </a:r>
              </a:p>
            </p:txBody>
          </p:sp>
          <p:sp>
            <p:nvSpPr>
              <p:cNvPr id="66589" name="Line 29"/>
              <p:cNvSpPr>
                <a:spLocks noChangeShapeType="1"/>
              </p:cNvSpPr>
              <p:nvPr/>
            </p:nvSpPr>
            <p:spPr bwMode="auto">
              <a:xfrm rot="5400000">
                <a:off x="2376" y="2808"/>
                <a:ext cx="3600" cy="0"/>
              </a:xfrm>
              <a:prstGeom prst="line">
                <a:avLst/>
              </a:prstGeom>
              <a:noFill/>
              <a:ln w="12700">
                <a:solidFill>
                  <a:schemeClr val="tx1"/>
                </a:solidFill>
                <a:round/>
                <a:headEnd type="oval" w="med" len="med"/>
                <a:tailEnd type="triangle" w="med" len="med"/>
              </a:ln>
              <a:effectLst/>
            </p:spPr>
            <p:txBody>
              <a:bodyPr wrap="none" anchor="ctr"/>
              <a:lstStyle/>
              <a:p>
                <a:endParaRPr lang="en-US"/>
              </a:p>
            </p:txBody>
          </p:sp>
        </p:grpSp>
        <p:sp>
          <p:nvSpPr>
            <p:cNvPr id="66612" name="Text Box 52"/>
            <p:cNvSpPr txBox="1">
              <a:spLocks noChangeArrowheads="1"/>
            </p:cNvSpPr>
            <p:nvPr/>
          </p:nvSpPr>
          <p:spPr bwMode="auto">
            <a:xfrm>
              <a:off x="7467600" y="5143500"/>
              <a:ext cx="590803" cy="187744"/>
            </a:xfrm>
            <a:prstGeom prst="rect">
              <a:avLst/>
            </a:prstGeom>
            <a:solidFill>
              <a:schemeClr val="bg1"/>
            </a:solidFill>
            <a:ln w="12700">
              <a:solidFill>
                <a:schemeClr val="tx1"/>
              </a:solidFill>
              <a:miter lim="800000"/>
              <a:headEnd/>
              <a:tailEnd/>
            </a:ln>
            <a:effectLst/>
          </p:spPr>
          <p:txBody>
            <a:bodyPr wrap="none" lIns="27432" tIns="9144" rIns="27432" bIns="9144">
              <a:spAutoFit/>
            </a:bodyPr>
            <a:lstStyle/>
            <a:p>
              <a:pPr algn="ctr"/>
              <a:r>
                <a:rPr lang="en-US" sz="1100" dirty="0"/>
                <a:t>Multiples</a:t>
              </a:r>
            </a:p>
          </p:txBody>
        </p:sp>
      </p:grpSp>
      <p:sp>
        <p:nvSpPr>
          <p:cNvPr id="30" name="Rectangle 22"/>
          <p:cNvSpPr>
            <a:spLocks noGrp="1" noChangeArrowheads="1"/>
          </p:cNvSpPr>
          <p:nvPr>
            <p:ph type="title"/>
          </p:nvPr>
        </p:nvSpPr>
        <p:spPr>
          <a:prstGeom prst="rect">
            <a:avLst/>
          </a:prstGeom>
        </p:spPr>
        <p:txBody>
          <a:bodyPr/>
          <a:lstStyle/>
          <a:p>
            <a:r>
              <a:rPr lang="en-US" dirty="0" smtClean="0"/>
              <a:t>Pitfalls – AVO</a:t>
            </a:r>
            <a:endParaRPr lang="en-US" dirty="0"/>
          </a:p>
        </p:txBody>
      </p:sp>
      <p:sp>
        <p:nvSpPr>
          <p:cNvPr id="31" name="Text Box 4"/>
          <p:cNvSpPr txBox="1">
            <a:spLocks noChangeArrowheads="1"/>
          </p:cNvSpPr>
          <p:nvPr/>
        </p:nvSpPr>
        <p:spPr bwMode="auto">
          <a:xfrm>
            <a:off x="457200" y="876300"/>
            <a:ext cx="5181600" cy="1261884"/>
          </a:xfrm>
          <a:prstGeom prst="rect">
            <a:avLst/>
          </a:prstGeom>
          <a:solidFill>
            <a:schemeClr val="bg1"/>
          </a:solidFill>
          <a:ln w="57150">
            <a:noFill/>
            <a:miter lim="800000"/>
            <a:headEnd/>
            <a:tailEnd/>
          </a:ln>
          <a:effectLst/>
        </p:spPr>
        <p:txBody>
          <a:bodyPr>
            <a:spAutoFit/>
          </a:bodyPr>
          <a:lstStyle/>
          <a:p>
            <a:pPr marL="238125" lvl="2" algn="ctr">
              <a:spcAft>
                <a:spcPts val="1200"/>
              </a:spcAft>
            </a:pPr>
            <a:r>
              <a:rPr lang="en-US" sz="2000" i="0" dirty="0">
                <a:latin typeface="Verdana" pitchFamily="34" charset="0"/>
              </a:rPr>
              <a:t>R(</a:t>
            </a:r>
            <a:r>
              <a:rPr lang="en-US" sz="2000" b="0" i="0" dirty="0">
                <a:latin typeface="Verdana" pitchFamily="34" charset="0"/>
                <a:sym typeface="Symbol" pitchFamily="18" charset="2"/>
              </a:rPr>
              <a:t></a:t>
            </a:r>
            <a:r>
              <a:rPr lang="en-US" sz="2000" i="0" dirty="0">
                <a:latin typeface="Verdana" pitchFamily="34" charset="0"/>
              </a:rPr>
              <a:t>)  </a:t>
            </a:r>
            <a:r>
              <a:rPr lang="en-US" sz="2000" i="0" dirty="0" smtClean="0">
                <a:latin typeface="Verdana" pitchFamily="34" charset="0"/>
              </a:rPr>
              <a:t>~=  </a:t>
            </a:r>
            <a:r>
              <a:rPr lang="en-US" sz="2000" i="0" dirty="0">
                <a:latin typeface="Verdana" pitchFamily="34" charset="0"/>
              </a:rPr>
              <a:t>R</a:t>
            </a:r>
            <a:r>
              <a:rPr lang="en-US" sz="2000" i="0" baseline="-25000" dirty="0">
                <a:latin typeface="Verdana" pitchFamily="34" charset="0"/>
              </a:rPr>
              <a:t>0</a:t>
            </a:r>
            <a:r>
              <a:rPr lang="en-US" sz="2000" i="0" dirty="0">
                <a:latin typeface="Verdana" pitchFamily="34" charset="0"/>
              </a:rPr>
              <a:t>COS</a:t>
            </a:r>
            <a:r>
              <a:rPr lang="en-US" sz="2000" i="0" baseline="30000" dirty="0">
                <a:latin typeface="Verdana" pitchFamily="34" charset="0"/>
              </a:rPr>
              <a:t>2</a:t>
            </a:r>
            <a:r>
              <a:rPr lang="en-US" sz="2000" b="0" i="0" dirty="0">
                <a:latin typeface="Verdana" pitchFamily="34" charset="0"/>
                <a:sym typeface="Symbol" pitchFamily="18" charset="2"/>
              </a:rPr>
              <a:t></a:t>
            </a:r>
            <a:r>
              <a:rPr lang="en-US" sz="2000" i="0" dirty="0">
                <a:latin typeface="Verdana" pitchFamily="34" charset="0"/>
              </a:rPr>
              <a:t> + 2.25</a:t>
            </a:r>
            <a:r>
              <a:rPr lang="en-US" sz="2000" b="0" i="0" dirty="0">
                <a:latin typeface="Verdana" pitchFamily="34" charset="0"/>
                <a:sym typeface="Symbol" pitchFamily="18" charset="2"/>
              </a:rPr>
              <a:t></a:t>
            </a:r>
            <a:r>
              <a:rPr lang="en-US" sz="2000" i="0" dirty="0">
                <a:latin typeface="Verdana" pitchFamily="34" charset="0"/>
              </a:rPr>
              <a:t>SIN</a:t>
            </a:r>
            <a:r>
              <a:rPr lang="en-US" sz="2000" i="0" baseline="30000" dirty="0">
                <a:latin typeface="Verdana" pitchFamily="34" charset="0"/>
              </a:rPr>
              <a:t>2</a:t>
            </a:r>
            <a:r>
              <a:rPr lang="en-US" sz="2000" b="0" i="0" dirty="0">
                <a:latin typeface="Verdana" pitchFamily="34" charset="0"/>
                <a:sym typeface="Symbol" pitchFamily="18" charset="2"/>
              </a:rPr>
              <a:t></a:t>
            </a:r>
            <a:endParaRPr lang="en-US" sz="2400" i="0" dirty="0">
              <a:latin typeface="Verdana" pitchFamily="34" charset="0"/>
            </a:endParaRPr>
          </a:p>
          <a:p>
            <a:pPr algn="ctr">
              <a:spcAft>
                <a:spcPts val="1200"/>
              </a:spcAft>
            </a:pPr>
            <a:r>
              <a:rPr lang="en-US" i="0" dirty="0" smtClean="0">
                <a:latin typeface="Verdana" pitchFamily="34" charset="0"/>
                <a:sym typeface="Symbol" pitchFamily="18" charset="2"/>
              </a:rPr>
              <a:t>   </a:t>
            </a:r>
            <a:r>
              <a:rPr lang="en-US" i="0" dirty="0">
                <a:latin typeface="Verdana" pitchFamily="34" charset="0"/>
                <a:sym typeface="Symbol" pitchFamily="18" charset="2"/>
              </a:rPr>
              <a:t></a:t>
            </a:r>
            <a:r>
              <a:rPr lang="en-US" i="0" dirty="0">
                <a:latin typeface="Verdana" pitchFamily="34" charset="0"/>
              </a:rPr>
              <a:t>=</a:t>
            </a:r>
            <a:r>
              <a:rPr lang="en-US" i="0" dirty="0">
                <a:latin typeface="Verdana" pitchFamily="34" charset="0"/>
                <a:sym typeface="Symbol" pitchFamily="18" charset="2"/>
              </a:rPr>
              <a:t></a:t>
            </a:r>
            <a:r>
              <a:rPr lang="en-US" i="0" baseline="-25000" dirty="0">
                <a:latin typeface="Verdana" pitchFamily="34" charset="0"/>
              </a:rPr>
              <a:t>2</a:t>
            </a:r>
            <a:r>
              <a:rPr lang="en-US" i="0" dirty="0">
                <a:latin typeface="Verdana" pitchFamily="34" charset="0"/>
              </a:rPr>
              <a:t>-</a:t>
            </a:r>
            <a:r>
              <a:rPr lang="en-US" i="0" dirty="0">
                <a:latin typeface="Verdana" pitchFamily="34" charset="0"/>
                <a:sym typeface="Symbol" pitchFamily="18" charset="2"/>
              </a:rPr>
              <a:t></a:t>
            </a:r>
            <a:r>
              <a:rPr lang="en-US" i="0" baseline="-25000" dirty="0">
                <a:latin typeface="Verdana" pitchFamily="34" charset="0"/>
              </a:rPr>
              <a:t>1</a:t>
            </a:r>
            <a:r>
              <a:rPr lang="en-US" i="0" baseline="-25000" dirty="0" smtClean="0">
                <a:latin typeface="Verdana" pitchFamily="34" charset="0"/>
              </a:rPr>
              <a:t>,     </a:t>
            </a:r>
            <a:r>
              <a:rPr lang="en-US" i="0" dirty="0" smtClean="0">
                <a:latin typeface="Verdana" pitchFamily="34" charset="0"/>
                <a:sym typeface="Symbol" pitchFamily="18" charset="2"/>
              </a:rPr>
              <a:t></a:t>
            </a:r>
            <a:r>
              <a:rPr lang="en-US" i="0" dirty="0" smtClean="0">
                <a:latin typeface="Verdana" pitchFamily="34" charset="0"/>
              </a:rPr>
              <a:t> </a:t>
            </a:r>
            <a:r>
              <a:rPr lang="en-US" sz="1600" b="0" i="0" baseline="-25000" dirty="0">
                <a:latin typeface="Verdana" pitchFamily="34" charset="0"/>
              </a:rPr>
              <a:t>(Poisson's Ratio)</a:t>
            </a:r>
            <a:r>
              <a:rPr lang="en-US" sz="1400" i="0" dirty="0">
                <a:latin typeface="Verdana" pitchFamily="34" charset="0"/>
              </a:rPr>
              <a:t> </a:t>
            </a:r>
          </a:p>
          <a:p>
            <a:pPr algn="ctr">
              <a:spcAft>
                <a:spcPts val="1200"/>
              </a:spcAft>
            </a:pPr>
            <a:r>
              <a:rPr lang="en-US" b="0" i="0" dirty="0" smtClean="0">
                <a:latin typeface="Verdana" pitchFamily="34" charset="0"/>
                <a:sym typeface="Symbol" pitchFamily="18" charset="2"/>
              </a:rPr>
              <a:t>  </a:t>
            </a:r>
            <a:r>
              <a:rPr lang="en-US" b="0" i="0" dirty="0">
                <a:latin typeface="Verdana" pitchFamily="34" charset="0"/>
                <a:sym typeface="Symbol" pitchFamily="18" charset="2"/>
              </a:rPr>
              <a:t></a:t>
            </a:r>
            <a:r>
              <a:rPr lang="en-US" i="0" dirty="0">
                <a:latin typeface="Verdana" pitchFamily="34" charset="0"/>
              </a:rPr>
              <a:t> = Angle of </a:t>
            </a:r>
            <a:r>
              <a:rPr lang="en-US" i="0" dirty="0" smtClean="0">
                <a:latin typeface="Verdana" pitchFamily="34" charset="0"/>
              </a:rPr>
              <a:t>incidence</a:t>
            </a:r>
            <a:endParaRPr lang="en-US" i="0" dirty="0">
              <a:latin typeface="Verdana" pitchFamily="34" charset="0"/>
            </a:endParaRPr>
          </a:p>
        </p:txBody>
      </p:sp>
      <p:grpSp>
        <p:nvGrpSpPr>
          <p:cNvPr id="4" name="Group 32"/>
          <p:cNvGrpSpPr/>
          <p:nvPr/>
        </p:nvGrpSpPr>
        <p:grpSpPr>
          <a:xfrm>
            <a:off x="725715" y="2295525"/>
            <a:ext cx="4644571" cy="3228975"/>
            <a:chOff x="725714" y="2247900"/>
            <a:chExt cx="4644571" cy="3228975"/>
          </a:xfrm>
        </p:grpSpPr>
        <p:grpSp>
          <p:nvGrpSpPr>
            <p:cNvPr id="5" name="Group 30"/>
            <p:cNvGrpSpPr>
              <a:grpSpLocks/>
            </p:cNvGrpSpPr>
            <p:nvPr/>
          </p:nvGrpSpPr>
          <p:grpSpPr bwMode="auto">
            <a:xfrm>
              <a:off x="725714" y="2247900"/>
              <a:ext cx="4644571" cy="3228975"/>
              <a:chOff x="336" y="742"/>
              <a:chExt cx="3408" cy="3434"/>
            </a:xfrm>
          </p:grpSpPr>
          <p:grpSp>
            <p:nvGrpSpPr>
              <p:cNvPr id="6" name="Group 23"/>
              <p:cNvGrpSpPr>
                <a:grpSpLocks/>
              </p:cNvGrpSpPr>
              <p:nvPr/>
            </p:nvGrpSpPr>
            <p:grpSpPr bwMode="auto">
              <a:xfrm>
                <a:off x="336" y="742"/>
                <a:ext cx="3408" cy="3434"/>
                <a:chOff x="336" y="739"/>
                <a:chExt cx="3600" cy="3869"/>
              </a:xfrm>
            </p:grpSpPr>
            <p:sp>
              <p:nvSpPr>
                <p:cNvPr id="66578" name="Rectangle 18"/>
                <p:cNvSpPr>
                  <a:spLocks noChangeArrowheads="1"/>
                </p:cNvSpPr>
                <p:nvPr/>
              </p:nvSpPr>
              <p:spPr bwMode="auto">
                <a:xfrm>
                  <a:off x="336" y="768"/>
                  <a:ext cx="3600" cy="3840"/>
                </a:xfrm>
                <a:prstGeom prst="rect">
                  <a:avLst/>
                </a:prstGeom>
                <a:solidFill>
                  <a:srgbClr val="C0C0C0"/>
                </a:solidFill>
                <a:ln w="25400">
                  <a:solidFill>
                    <a:schemeClr val="tx1"/>
                  </a:solidFill>
                  <a:miter lim="800000"/>
                  <a:headEnd/>
                  <a:tailEnd/>
                </a:ln>
                <a:effectLst/>
              </p:spPr>
              <p:txBody>
                <a:bodyPr wrap="none" anchor="ctr"/>
                <a:lstStyle/>
                <a:p>
                  <a:endParaRPr lang="en-US"/>
                </a:p>
              </p:txBody>
            </p:sp>
            <p:graphicFrame>
              <p:nvGraphicFramePr>
                <p:cNvPr id="234496" name="Object 0"/>
                <p:cNvGraphicFramePr>
                  <a:graphicFrameLocks noChangeAspect="1"/>
                </p:cNvGraphicFramePr>
                <p:nvPr/>
              </p:nvGraphicFramePr>
              <p:xfrm>
                <a:off x="384" y="1296"/>
                <a:ext cx="3408" cy="3168"/>
              </p:xfrm>
              <a:graphic>
                <a:graphicData uri="http://schemas.openxmlformats.org/presentationml/2006/ole">
                  <p:oleObj spid="_x0000_s31746" r:id="rId5" imgW="7803360" imgH="7001640" progId="">
                    <p:embed/>
                  </p:oleObj>
                </a:graphicData>
              </a:graphic>
            </p:graphicFrame>
            <p:sp>
              <p:nvSpPr>
                <p:cNvPr id="66571" name="Text Box 11"/>
                <p:cNvSpPr txBox="1">
                  <a:spLocks noChangeArrowheads="1"/>
                </p:cNvSpPr>
                <p:nvPr/>
              </p:nvSpPr>
              <p:spPr bwMode="auto">
                <a:xfrm>
                  <a:off x="1392" y="739"/>
                  <a:ext cx="1440" cy="372"/>
                </a:xfrm>
                <a:prstGeom prst="rect">
                  <a:avLst/>
                </a:prstGeom>
                <a:noFill/>
                <a:ln w="9525">
                  <a:noFill/>
                  <a:miter lim="800000"/>
                  <a:headEnd/>
                  <a:tailEnd/>
                </a:ln>
                <a:effectLst/>
              </p:spPr>
              <p:txBody>
                <a:bodyPr wrap="square">
                  <a:spAutoFit/>
                </a:bodyPr>
                <a:lstStyle/>
                <a:p>
                  <a:pPr algn="ctr"/>
                  <a:r>
                    <a:rPr lang="en-US" dirty="0"/>
                    <a:t>CDP Location</a:t>
                  </a:r>
                  <a:endParaRPr lang="en-US" sz="2500" dirty="0"/>
                </a:p>
              </p:txBody>
            </p:sp>
            <p:sp>
              <p:nvSpPr>
                <p:cNvPr id="66572" name="Freeform 12"/>
                <p:cNvSpPr>
                  <a:spLocks/>
                </p:cNvSpPr>
                <p:nvPr/>
              </p:nvSpPr>
              <p:spPr bwMode="auto">
                <a:xfrm>
                  <a:off x="384" y="1392"/>
                  <a:ext cx="3408" cy="55"/>
                </a:xfrm>
                <a:custGeom>
                  <a:avLst/>
                  <a:gdLst/>
                  <a:ahLst/>
                  <a:cxnLst>
                    <a:cxn ang="0">
                      <a:pos x="0" y="152"/>
                    </a:cxn>
                    <a:cxn ang="0">
                      <a:pos x="480" y="8"/>
                    </a:cxn>
                    <a:cxn ang="0">
                      <a:pos x="912" y="104"/>
                    </a:cxn>
                    <a:cxn ang="0">
                      <a:pos x="1488" y="8"/>
                    </a:cxn>
                    <a:cxn ang="0">
                      <a:pos x="1920" y="56"/>
                    </a:cxn>
                    <a:cxn ang="0">
                      <a:pos x="2544" y="8"/>
                    </a:cxn>
                    <a:cxn ang="0">
                      <a:pos x="3024" y="56"/>
                    </a:cxn>
                    <a:cxn ang="0">
                      <a:pos x="3168" y="8"/>
                    </a:cxn>
                  </a:cxnLst>
                  <a:rect l="0" t="0" r="r" b="b"/>
                  <a:pathLst>
                    <a:path w="3168" h="152">
                      <a:moveTo>
                        <a:pt x="0" y="152"/>
                      </a:moveTo>
                      <a:cubicBezTo>
                        <a:pt x="164" y="84"/>
                        <a:pt x="328" y="16"/>
                        <a:pt x="480" y="8"/>
                      </a:cubicBezTo>
                      <a:cubicBezTo>
                        <a:pt x="632" y="0"/>
                        <a:pt x="744" y="104"/>
                        <a:pt x="912" y="104"/>
                      </a:cubicBezTo>
                      <a:cubicBezTo>
                        <a:pt x="1080" y="104"/>
                        <a:pt x="1320" y="16"/>
                        <a:pt x="1488" y="8"/>
                      </a:cubicBezTo>
                      <a:cubicBezTo>
                        <a:pt x="1656" y="0"/>
                        <a:pt x="1744" y="56"/>
                        <a:pt x="1920" y="56"/>
                      </a:cubicBezTo>
                      <a:cubicBezTo>
                        <a:pt x="2096" y="56"/>
                        <a:pt x="2360" y="8"/>
                        <a:pt x="2544" y="8"/>
                      </a:cubicBezTo>
                      <a:cubicBezTo>
                        <a:pt x="2728" y="8"/>
                        <a:pt x="2920" y="56"/>
                        <a:pt x="3024" y="56"/>
                      </a:cubicBezTo>
                      <a:cubicBezTo>
                        <a:pt x="3128" y="56"/>
                        <a:pt x="3148" y="32"/>
                        <a:pt x="3168" y="8"/>
                      </a:cubicBezTo>
                    </a:path>
                  </a:pathLst>
                </a:custGeom>
                <a:noFill/>
                <a:ln w="25400">
                  <a:noFill/>
                  <a:round/>
                  <a:headEnd/>
                  <a:tailEnd/>
                </a:ln>
                <a:effectLst/>
              </p:spPr>
              <p:txBody>
                <a:bodyPr wrap="none" anchor="ctr"/>
                <a:lstStyle/>
                <a:p>
                  <a:endParaRPr lang="en-US"/>
                </a:p>
              </p:txBody>
            </p:sp>
            <p:sp>
              <p:nvSpPr>
                <p:cNvPr id="66573" name="Freeform 13"/>
                <p:cNvSpPr>
                  <a:spLocks/>
                </p:cNvSpPr>
                <p:nvPr/>
              </p:nvSpPr>
              <p:spPr bwMode="auto">
                <a:xfrm>
                  <a:off x="384" y="1721"/>
                  <a:ext cx="3408" cy="55"/>
                </a:xfrm>
                <a:custGeom>
                  <a:avLst/>
                  <a:gdLst/>
                  <a:ahLst/>
                  <a:cxnLst>
                    <a:cxn ang="0">
                      <a:pos x="0" y="152"/>
                    </a:cxn>
                    <a:cxn ang="0">
                      <a:pos x="480" y="8"/>
                    </a:cxn>
                    <a:cxn ang="0">
                      <a:pos x="912" y="104"/>
                    </a:cxn>
                    <a:cxn ang="0">
                      <a:pos x="1488" y="8"/>
                    </a:cxn>
                    <a:cxn ang="0">
                      <a:pos x="1920" y="56"/>
                    </a:cxn>
                    <a:cxn ang="0">
                      <a:pos x="2544" y="8"/>
                    </a:cxn>
                    <a:cxn ang="0">
                      <a:pos x="3024" y="56"/>
                    </a:cxn>
                    <a:cxn ang="0">
                      <a:pos x="3168" y="8"/>
                    </a:cxn>
                  </a:cxnLst>
                  <a:rect l="0" t="0" r="r" b="b"/>
                  <a:pathLst>
                    <a:path w="3168" h="152">
                      <a:moveTo>
                        <a:pt x="0" y="152"/>
                      </a:moveTo>
                      <a:cubicBezTo>
                        <a:pt x="164" y="84"/>
                        <a:pt x="328" y="16"/>
                        <a:pt x="480" y="8"/>
                      </a:cubicBezTo>
                      <a:cubicBezTo>
                        <a:pt x="632" y="0"/>
                        <a:pt x="744" y="104"/>
                        <a:pt x="912" y="104"/>
                      </a:cubicBezTo>
                      <a:cubicBezTo>
                        <a:pt x="1080" y="104"/>
                        <a:pt x="1320" y="16"/>
                        <a:pt x="1488" y="8"/>
                      </a:cubicBezTo>
                      <a:cubicBezTo>
                        <a:pt x="1656" y="0"/>
                        <a:pt x="1744" y="56"/>
                        <a:pt x="1920" y="56"/>
                      </a:cubicBezTo>
                      <a:cubicBezTo>
                        <a:pt x="2096" y="56"/>
                        <a:pt x="2360" y="8"/>
                        <a:pt x="2544" y="8"/>
                      </a:cubicBezTo>
                      <a:cubicBezTo>
                        <a:pt x="2728" y="8"/>
                        <a:pt x="2920" y="56"/>
                        <a:pt x="3024" y="56"/>
                      </a:cubicBezTo>
                      <a:cubicBezTo>
                        <a:pt x="3128" y="56"/>
                        <a:pt x="3148" y="32"/>
                        <a:pt x="3168" y="8"/>
                      </a:cubicBezTo>
                    </a:path>
                  </a:pathLst>
                </a:custGeom>
                <a:noFill/>
                <a:ln w="25400">
                  <a:noFill/>
                  <a:round/>
                  <a:headEnd/>
                  <a:tailEnd/>
                </a:ln>
                <a:effectLst/>
              </p:spPr>
              <p:txBody>
                <a:bodyPr wrap="none" anchor="ctr"/>
                <a:lstStyle/>
                <a:p>
                  <a:endParaRPr lang="en-US"/>
                </a:p>
              </p:txBody>
            </p:sp>
            <p:sp>
              <p:nvSpPr>
                <p:cNvPr id="66574" name="Text Box 14"/>
                <p:cNvSpPr txBox="1">
                  <a:spLocks noChangeArrowheads="1"/>
                </p:cNvSpPr>
                <p:nvPr/>
              </p:nvSpPr>
              <p:spPr bwMode="auto">
                <a:xfrm>
                  <a:off x="406" y="2208"/>
                  <a:ext cx="608" cy="527"/>
                </a:xfrm>
                <a:prstGeom prst="rect">
                  <a:avLst/>
                </a:prstGeom>
                <a:solidFill>
                  <a:srgbClr val="C0C0C0"/>
                </a:solidFill>
                <a:ln w="9525">
                  <a:noFill/>
                  <a:miter lim="800000"/>
                  <a:headEnd/>
                  <a:tailEnd/>
                </a:ln>
                <a:effectLst/>
              </p:spPr>
              <p:txBody>
                <a:bodyPr wrap="square">
                  <a:spAutoFit/>
                </a:bodyPr>
                <a:lstStyle/>
                <a:p>
                  <a:pPr algn="ctr"/>
                  <a:r>
                    <a:rPr lang="en-US" sz="1400" dirty="0"/>
                    <a:t>Shallow Beds</a:t>
                  </a:r>
                  <a:endParaRPr lang="en-US" sz="2800" dirty="0"/>
                </a:p>
              </p:txBody>
            </p:sp>
            <p:sp>
              <p:nvSpPr>
                <p:cNvPr id="66575" name="Text Box 15"/>
                <p:cNvSpPr txBox="1">
                  <a:spLocks noChangeArrowheads="1"/>
                </p:cNvSpPr>
                <p:nvPr/>
              </p:nvSpPr>
              <p:spPr bwMode="auto">
                <a:xfrm>
                  <a:off x="384" y="4042"/>
                  <a:ext cx="529" cy="527"/>
                </a:xfrm>
                <a:prstGeom prst="rect">
                  <a:avLst/>
                </a:prstGeom>
                <a:solidFill>
                  <a:srgbClr val="C0C0C0"/>
                </a:solidFill>
                <a:ln w="9525">
                  <a:noFill/>
                  <a:miter lim="800000"/>
                  <a:headEnd/>
                  <a:tailEnd/>
                </a:ln>
                <a:effectLst/>
              </p:spPr>
              <p:txBody>
                <a:bodyPr wrap="square">
                  <a:spAutoFit/>
                </a:bodyPr>
                <a:lstStyle/>
                <a:p>
                  <a:pPr algn="ctr"/>
                  <a:r>
                    <a:rPr lang="en-US" sz="1400" dirty="0"/>
                    <a:t>Deep Beds</a:t>
                  </a:r>
                  <a:endParaRPr lang="en-US" sz="2800" dirty="0"/>
                </a:p>
              </p:txBody>
            </p:sp>
            <p:sp>
              <p:nvSpPr>
                <p:cNvPr id="66580" name="Line 20"/>
                <p:cNvSpPr>
                  <a:spLocks noChangeShapeType="1"/>
                </p:cNvSpPr>
                <p:nvPr/>
              </p:nvSpPr>
              <p:spPr bwMode="auto">
                <a:xfrm>
                  <a:off x="576" y="1152"/>
                  <a:ext cx="3120" cy="0"/>
                </a:xfrm>
                <a:prstGeom prst="line">
                  <a:avLst/>
                </a:prstGeom>
                <a:noFill/>
                <a:ln w="9525">
                  <a:solidFill>
                    <a:srgbClr val="FF0000"/>
                  </a:solidFill>
                  <a:prstDash val="sysDot"/>
                  <a:round/>
                  <a:headEnd type="triangle" w="med" len="med"/>
                  <a:tailEnd type="triangle" w="med" len="med"/>
                </a:ln>
                <a:effectLst/>
              </p:spPr>
              <p:txBody>
                <a:bodyPr wrap="none" anchor="ctr"/>
                <a:lstStyle/>
                <a:p>
                  <a:endParaRPr lang="en-US"/>
                </a:p>
              </p:txBody>
            </p:sp>
            <p:sp>
              <p:nvSpPr>
                <p:cNvPr id="66579" name="Text Box 19"/>
                <p:cNvSpPr txBox="1">
                  <a:spLocks noChangeArrowheads="1"/>
                </p:cNvSpPr>
                <p:nvPr/>
              </p:nvSpPr>
              <p:spPr bwMode="auto">
                <a:xfrm>
                  <a:off x="1824" y="1055"/>
                  <a:ext cx="512" cy="326"/>
                </a:xfrm>
                <a:prstGeom prst="rect">
                  <a:avLst/>
                </a:prstGeom>
                <a:solidFill>
                  <a:srgbClr val="C0C0C0"/>
                </a:solidFill>
                <a:ln w="9525">
                  <a:noFill/>
                  <a:miter lim="800000"/>
                  <a:headEnd/>
                  <a:tailEnd/>
                </a:ln>
                <a:effectLst/>
              </p:spPr>
              <p:txBody>
                <a:bodyPr wrap="none">
                  <a:spAutoFit/>
                </a:bodyPr>
                <a:lstStyle/>
                <a:p>
                  <a:r>
                    <a:rPr lang="en-US" sz="1500" dirty="0">
                      <a:solidFill>
                        <a:srgbClr val="FF0000"/>
                      </a:solidFill>
                    </a:rPr>
                    <a:t>Offset</a:t>
                  </a:r>
                </a:p>
              </p:txBody>
            </p:sp>
            <p:sp>
              <p:nvSpPr>
                <p:cNvPr id="66569" name="Text Box 9"/>
                <p:cNvSpPr txBox="1">
                  <a:spLocks noChangeArrowheads="1"/>
                </p:cNvSpPr>
                <p:nvPr/>
              </p:nvSpPr>
              <p:spPr bwMode="auto">
                <a:xfrm>
                  <a:off x="528" y="1047"/>
                  <a:ext cx="940" cy="310"/>
                </a:xfrm>
                <a:prstGeom prst="rect">
                  <a:avLst/>
                </a:prstGeom>
                <a:noFill/>
                <a:ln w="9525">
                  <a:noFill/>
                  <a:miter lim="800000"/>
                  <a:headEnd/>
                  <a:tailEnd/>
                </a:ln>
                <a:effectLst/>
              </p:spPr>
              <p:txBody>
                <a:bodyPr>
                  <a:spAutoFit/>
                </a:bodyPr>
                <a:lstStyle/>
                <a:p>
                  <a:pPr algn="ctr"/>
                  <a:r>
                    <a:rPr lang="en-US" sz="1400" dirty="0"/>
                    <a:t>Sources</a:t>
                  </a:r>
                  <a:endParaRPr lang="en-US" dirty="0"/>
                </a:p>
              </p:txBody>
            </p:sp>
            <p:sp>
              <p:nvSpPr>
                <p:cNvPr id="66570" name="Text Box 10"/>
                <p:cNvSpPr txBox="1">
                  <a:spLocks noChangeArrowheads="1"/>
                </p:cNvSpPr>
                <p:nvPr/>
              </p:nvSpPr>
              <p:spPr bwMode="auto">
                <a:xfrm>
                  <a:off x="2736" y="1047"/>
                  <a:ext cx="940" cy="310"/>
                </a:xfrm>
                <a:prstGeom prst="rect">
                  <a:avLst/>
                </a:prstGeom>
                <a:noFill/>
                <a:ln w="9525">
                  <a:noFill/>
                  <a:miter lim="800000"/>
                  <a:headEnd/>
                  <a:tailEnd/>
                </a:ln>
                <a:effectLst/>
              </p:spPr>
              <p:txBody>
                <a:bodyPr>
                  <a:spAutoFit/>
                </a:bodyPr>
                <a:lstStyle/>
                <a:p>
                  <a:pPr algn="ctr"/>
                  <a:r>
                    <a:rPr lang="en-US" sz="1400" dirty="0"/>
                    <a:t>Receivers</a:t>
                  </a:r>
                  <a:endParaRPr lang="en-US" sz="2000" dirty="0"/>
                </a:p>
              </p:txBody>
            </p:sp>
          </p:grpSp>
          <p:sp>
            <p:nvSpPr>
              <p:cNvPr id="66585" name="Line 25"/>
              <p:cNvSpPr>
                <a:spLocks noChangeShapeType="1"/>
              </p:cNvSpPr>
              <p:nvPr/>
            </p:nvSpPr>
            <p:spPr bwMode="auto">
              <a:xfrm rot="5400000">
                <a:off x="2256" y="2640"/>
                <a:ext cx="2592" cy="0"/>
              </a:xfrm>
              <a:prstGeom prst="line">
                <a:avLst/>
              </a:prstGeom>
              <a:noFill/>
              <a:ln w="9525">
                <a:solidFill>
                  <a:srgbClr val="FF0000"/>
                </a:solidFill>
                <a:round/>
                <a:headEnd type="oval" w="med" len="med"/>
                <a:tailEnd type="triangle" w="med" len="med"/>
              </a:ln>
              <a:effectLst/>
            </p:spPr>
            <p:txBody>
              <a:bodyPr wrap="none" anchor="ctr"/>
              <a:lstStyle/>
              <a:p>
                <a:endParaRPr lang="en-US"/>
              </a:p>
            </p:txBody>
          </p:sp>
          <p:sp>
            <p:nvSpPr>
              <p:cNvPr id="66584" name="Rectangle 24"/>
              <p:cNvSpPr>
                <a:spLocks noChangeArrowheads="1"/>
              </p:cNvSpPr>
              <p:nvPr/>
            </p:nvSpPr>
            <p:spPr bwMode="auto">
              <a:xfrm rot="16200000">
                <a:off x="3234" y="2407"/>
                <a:ext cx="595" cy="237"/>
              </a:xfrm>
              <a:prstGeom prst="rect">
                <a:avLst/>
              </a:prstGeom>
              <a:solidFill>
                <a:srgbClr val="C0C0C0"/>
              </a:solidFill>
              <a:ln w="9525">
                <a:noFill/>
                <a:miter lim="800000"/>
                <a:headEnd/>
                <a:tailEnd/>
              </a:ln>
              <a:effectLst/>
            </p:spPr>
            <p:txBody>
              <a:bodyPr wrap="none">
                <a:spAutoFit/>
              </a:bodyPr>
              <a:lstStyle/>
              <a:p>
                <a:r>
                  <a:rPr lang="en-US" sz="1500" dirty="0">
                    <a:solidFill>
                      <a:srgbClr val="FF0000"/>
                    </a:solidFill>
                  </a:rPr>
                  <a:t>Depth</a:t>
                </a:r>
              </a:p>
            </p:txBody>
          </p:sp>
          <p:sp>
            <p:nvSpPr>
              <p:cNvPr id="66586" name="Line 26"/>
              <p:cNvSpPr>
                <a:spLocks noChangeShapeType="1"/>
              </p:cNvSpPr>
              <p:nvPr/>
            </p:nvSpPr>
            <p:spPr bwMode="auto">
              <a:xfrm rot="5400000">
                <a:off x="1560" y="1944"/>
                <a:ext cx="2592" cy="1392"/>
              </a:xfrm>
              <a:prstGeom prst="line">
                <a:avLst/>
              </a:prstGeom>
              <a:noFill/>
              <a:ln w="9525">
                <a:solidFill>
                  <a:srgbClr val="FF0000"/>
                </a:solidFill>
                <a:round/>
                <a:headEnd type="oval" w="med" len="med"/>
                <a:tailEnd type="triangle" w="med" len="med"/>
              </a:ln>
              <a:effectLst/>
            </p:spPr>
            <p:txBody>
              <a:bodyPr wrap="none" anchor="ctr"/>
              <a:lstStyle/>
              <a:p>
                <a:endParaRPr lang="en-US"/>
              </a:p>
            </p:txBody>
          </p:sp>
          <p:sp>
            <p:nvSpPr>
              <p:cNvPr id="66587" name="Rectangle 27"/>
              <p:cNvSpPr>
                <a:spLocks noChangeArrowheads="1"/>
              </p:cNvSpPr>
              <p:nvPr/>
            </p:nvSpPr>
            <p:spPr bwMode="auto">
              <a:xfrm rot="17940000">
                <a:off x="2565" y="2674"/>
                <a:ext cx="512" cy="237"/>
              </a:xfrm>
              <a:prstGeom prst="rect">
                <a:avLst/>
              </a:prstGeom>
              <a:solidFill>
                <a:srgbClr val="C0C0C0"/>
              </a:solidFill>
              <a:ln w="9525">
                <a:noFill/>
                <a:miter lim="800000"/>
                <a:headEnd/>
                <a:tailEnd/>
              </a:ln>
              <a:effectLst/>
            </p:spPr>
            <p:txBody>
              <a:bodyPr wrap="none">
                <a:spAutoFit/>
              </a:bodyPr>
              <a:lstStyle/>
              <a:p>
                <a:r>
                  <a:rPr lang="en-US" sz="1500" dirty="0">
                    <a:solidFill>
                      <a:srgbClr val="FF0000"/>
                    </a:solidFill>
                  </a:rPr>
                  <a:t>Time</a:t>
                </a:r>
              </a:p>
            </p:txBody>
          </p:sp>
        </p:grpSp>
        <p:sp>
          <p:nvSpPr>
            <p:cNvPr id="66608" name="Line 48"/>
            <p:cNvSpPr>
              <a:spLocks noChangeShapeType="1"/>
            </p:cNvSpPr>
            <p:nvPr/>
          </p:nvSpPr>
          <p:spPr bwMode="auto">
            <a:xfrm>
              <a:off x="2209800" y="2857500"/>
              <a:ext cx="780748" cy="838200"/>
            </a:xfrm>
            <a:prstGeom prst="line">
              <a:avLst/>
            </a:prstGeom>
            <a:noFill/>
            <a:ln w="38100">
              <a:solidFill>
                <a:srgbClr val="FF0000"/>
              </a:solidFill>
              <a:round/>
              <a:headEnd/>
              <a:tailEnd/>
            </a:ln>
            <a:effectLst/>
          </p:spPr>
          <p:txBody>
            <a:bodyPr wrap="none" lIns="80312" tIns="40156" rIns="80312" bIns="40156" anchor="ctr"/>
            <a:lstStyle/>
            <a:p>
              <a:endParaRPr lang="en-US"/>
            </a:p>
          </p:txBody>
        </p:sp>
        <p:sp>
          <p:nvSpPr>
            <p:cNvPr id="66609" name="Line 49"/>
            <p:cNvSpPr>
              <a:spLocks noChangeShapeType="1"/>
            </p:cNvSpPr>
            <p:nvPr/>
          </p:nvSpPr>
          <p:spPr bwMode="auto">
            <a:xfrm rot="5400000">
              <a:off x="3016721" y="2888778"/>
              <a:ext cx="824557" cy="762000"/>
            </a:xfrm>
            <a:prstGeom prst="line">
              <a:avLst/>
            </a:prstGeom>
            <a:noFill/>
            <a:ln w="38100">
              <a:solidFill>
                <a:srgbClr val="FF0000"/>
              </a:solidFill>
              <a:round/>
              <a:headEnd/>
              <a:tailEnd/>
            </a:ln>
            <a:effectLst/>
          </p:spPr>
          <p:txBody>
            <a:bodyPr wrap="none" lIns="80312" tIns="40156" rIns="80312" bIns="40156" anchor="ctr"/>
            <a:lstStyle/>
            <a:p>
              <a:endParaRPr lang="en-US"/>
            </a:p>
          </p:txBody>
        </p:sp>
        <p:sp>
          <p:nvSpPr>
            <p:cNvPr id="32" name="Rectangle 31"/>
            <p:cNvSpPr/>
            <p:nvPr/>
          </p:nvSpPr>
          <p:spPr>
            <a:xfrm>
              <a:off x="2667000" y="3086100"/>
              <a:ext cx="304892" cy="369332"/>
            </a:xfrm>
            <a:prstGeom prst="rect">
              <a:avLst/>
            </a:prstGeom>
          </p:spPr>
          <p:txBody>
            <a:bodyPr wrap="none">
              <a:spAutoFit/>
            </a:bodyPr>
            <a:lstStyle/>
            <a:p>
              <a:r>
                <a:rPr lang="en-US" b="1" i="0" dirty="0" smtClean="0">
                  <a:latin typeface="Verdana" pitchFamily="34" charset="0"/>
                  <a:sym typeface="Symbol" pitchFamily="18" charset="2"/>
                </a:rPr>
                <a:t></a:t>
              </a:r>
              <a:endParaRPr lang="en-US" b="1" dirty="0"/>
            </a:p>
          </p:txBody>
        </p:sp>
      </p:grpSp>
      <p:sp>
        <p:nvSpPr>
          <p:cNvPr id="35" name="Slide Number Placeholder 1"/>
          <p:cNvSpPr>
            <a:spLocks noGrp="1"/>
          </p:cNvSpPr>
          <p:nvPr>
            <p:ph type="sldNum" sz="quarter" idx="4"/>
          </p:nvPr>
        </p:nvSpPr>
        <p:spPr>
          <a:xfrm>
            <a:off x="7010400" y="5410730"/>
            <a:ext cx="2133600" cy="304271"/>
          </a:xfrm>
        </p:spPr>
        <p:txBody>
          <a:bodyPr/>
          <a:lstStyle/>
          <a:p>
            <a:fld id="{C2F2A387-2714-4BF1-94C0-87ADEFC08C47}" type="slidenum">
              <a:rPr lang="en-US" smtClean="0"/>
              <a:pPr/>
              <a:t>18</a:t>
            </a:fld>
            <a:endParaRPr lang="en-US" dirty="0"/>
          </a:p>
        </p:txBody>
      </p:sp>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2F2A387-2714-4BF1-94C0-87ADEFC08C47}" type="slidenum">
              <a:rPr lang="en-US" smtClean="0"/>
              <a:pPr/>
              <a:t>19</a:t>
            </a:fld>
            <a:endParaRPr lang="en-US"/>
          </a:p>
        </p:txBody>
      </p:sp>
      <p:sp>
        <p:nvSpPr>
          <p:cNvPr id="4" name="Rectangle 3"/>
          <p:cNvSpPr/>
          <p:nvPr/>
        </p:nvSpPr>
        <p:spPr>
          <a:xfrm>
            <a:off x="2514600" y="1485900"/>
            <a:ext cx="3917611" cy="523220"/>
          </a:xfrm>
          <a:prstGeom prst="rect">
            <a:avLst/>
          </a:prstGeom>
        </p:spPr>
        <p:txBody>
          <a:bodyPr wrap="none">
            <a:spAutoFit/>
          </a:bodyPr>
          <a:lstStyle/>
          <a:p>
            <a:pPr algn="r"/>
            <a:r>
              <a:rPr lang="en-US" sz="2800" dirty="0" smtClean="0"/>
              <a:t>Hampson Russell Exercise</a:t>
            </a:r>
            <a:endParaRPr lang="en-US" sz="2800" dirty="0"/>
          </a:p>
        </p:txBody>
      </p:sp>
      <p:grpSp>
        <p:nvGrpSpPr>
          <p:cNvPr id="9" name="Group 8"/>
          <p:cNvGrpSpPr/>
          <p:nvPr/>
        </p:nvGrpSpPr>
        <p:grpSpPr>
          <a:xfrm>
            <a:off x="355479" y="2781300"/>
            <a:ext cx="8433043" cy="2447925"/>
            <a:chOff x="533400" y="2781300"/>
            <a:chExt cx="8433043" cy="2447925"/>
          </a:xfrm>
        </p:grpSpPr>
        <p:pic>
          <p:nvPicPr>
            <p:cNvPr id="57346" name="Picture 2"/>
            <p:cNvPicPr>
              <a:picLocks noChangeAspect="1" noChangeArrowheads="1"/>
            </p:cNvPicPr>
            <p:nvPr/>
          </p:nvPicPr>
          <p:blipFill>
            <a:blip r:embed="rId2" cstate="print"/>
            <a:srcRect/>
            <a:stretch>
              <a:fillRect/>
            </a:stretch>
          </p:blipFill>
          <p:spPr bwMode="auto">
            <a:xfrm>
              <a:off x="533400" y="2781300"/>
              <a:ext cx="8433043" cy="244792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 name="Down Arrow 6"/>
            <p:cNvSpPr/>
            <p:nvPr/>
          </p:nvSpPr>
          <p:spPr>
            <a:xfrm rot="5400000">
              <a:off x="2130804" y="3698845"/>
              <a:ext cx="228600" cy="381000"/>
            </a:xfrm>
            <a:prstGeom prst="downArrow">
              <a:avLst/>
            </a:prstGeom>
            <a:solidFill>
              <a:srgbClr val="FFFF00">
                <a:alpha val="61000"/>
              </a:srgbClr>
            </a:solidFill>
            <a:ln>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rot="5400000">
              <a:off x="2338431" y="3941426"/>
              <a:ext cx="228600" cy="381000"/>
            </a:xfrm>
            <a:prstGeom prst="downArrow">
              <a:avLst/>
            </a:prstGeom>
            <a:solidFill>
              <a:srgbClr val="FFFF00">
                <a:alpha val="61000"/>
              </a:srgbClr>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2F2A387-2714-4BF1-94C0-87ADEFC08C47}" type="slidenum">
              <a:rPr lang="en-US" smtClean="0"/>
              <a:pPr/>
              <a:t>2</a:t>
            </a:fld>
            <a:endParaRPr lang="en-US"/>
          </a:p>
        </p:txBody>
      </p:sp>
      <p:sp>
        <p:nvSpPr>
          <p:cNvPr id="3" name="Title 2"/>
          <p:cNvSpPr>
            <a:spLocks noGrp="1"/>
          </p:cNvSpPr>
          <p:nvPr>
            <p:ph type="title"/>
          </p:nvPr>
        </p:nvSpPr>
        <p:spPr/>
        <p:txBody>
          <a:bodyPr/>
          <a:lstStyle/>
          <a:p>
            <a:r>
              <a:rPr lang="en-US" dirty="0" smtClean="0"/>
              <a:t>Objectives of Well-Seismic Ties</a:t>
            </a:r>
            <a:endParaRPr lang="en-US" dirty="0"/>
          </a:p>
        </p:txBody>
      </p:sp>
      <p:sp>
        <p:nvSpPr>
          <p:cNvPr id="4" name="Rectangle 3"/>
          <p:cNvSpPr/>
          <p:nvPr/>
        </p:nvSpPr>
        <p:spPr>
          <a:xfrm>
            <a:off x="228600" y="1104900"/>
            <a:ext cx="5257800" cy="3939540"/>
          </a:xfrm>
          <a:prstGeom prst="rect">
            <a:avLst/>
          </a:prstGeom>
        </p:spPr>
        <p:txBody>
          <a:bodyPr wrap="square">
            <a:spAutoFit/>
          </a:bodyPr>
          <a:lstStyle/>
          <a:p>
            <a:pPr>
              <a:spcAft>
                <a:spcPts val="1200"/>
              </a:spcAft>
              <a:buFont typeface="Arial" pitchFamily="34" charset="0"/>
              <a:buChar char="•"/>
            </a:pPr>
            <a:r>
              <a:rPr lang="en-US" sz="2000" dirty="0" smtClean="0"/>
              <a:t> Well-seismic ties allow well data, measured in units of depth, to be compared to seismic data, measured in units of time.</a:t>
            </a:r>
          </a:p>
          <a:p>
            <a:pPr>
              <a:spcAft>
                <a:spcPts val="1200"/>
              </a:spcAft>
              <a:buFont typeface="Arial" pitchFamily="34" charset="0"/>
              <a:buChar char="•"/>
            </a:pPr>
            <a:r>
              <a:rPr lang="en-US" sz="2000" dirty="0" smtClean="0"/>
              <a:t> This allows us to relate horizon tops identified in a well with specific reflections on the seismic section.</a:t>
            </a:r>
          </a:p>
          <a:p>
            <a:pPr>
              <a:spcAft>
                <a:spcPts val="1200"/>
              </a:spcAft>
              <a:buFont typeface="Arial" pitchFamily="34" charset="0"/>
              <a:buChar char="•"/>
            </a:pPr>
            <a:r>
              <a:rPr lang="en-US" sz="2000" dirty="0" smtClean="0"/>
              <a:t> A “synthetic” is a 1D, zero offset seismic model using sonic and density logs, a wavelet and a time to depth function.   </a:t>
            </a:r>
          </a:p>
          <a:p>
            <a:pPr>
              <a:spcAft>
                <a:spcPts val="1200"/>
              </a:spcAft>
              <a:buFont typeface="Arial" pitchFamily="34" charset="0"/>
              <a:buChar char="•"/>
            </a:pPr>
            <a:r>
              <a:rPr lang="en-US" sz="2000" dirty="0" smtClean="0"/>
              <a:t> The synthetic trace is compared to the real seismic data collected near the well location</a:t>
            </a:r>
            <a:endParaRPr lang="en-US" sz="2000" dirty="0"/>
          </a:p>
        </p:txBody>
      </p:sp>
      <p:pic>
        <p:nvPicPr>
          <p:cNvPr id="5" name="Picture 28" descr="m14"/>
          <p:cNvPicPr>
            <a:picLocks noChangeAspect="1" noChangeArrowheads="1"/>
          </p:cNvPicPr>
          <p:nvPr/>
        </p:nvPicPr>
        <p:blipFill>
          <a:blip r:embed="rId2" cstate="print"/>
          <a:srcRect l="34651" t="35187" r="40970" b="11691"/>
          <a:stretch>
            <a:fillRect/>
          </a:stretch>
        </p:blipFill>
        <p:spPr bwMode="auto">
          <a:xfrm>
            <a:off x="6019800" y="1104900"/>
            <a:ext cx="2803525" cy="3989387"/>
          </a:xfrm>
          <a:prstGeom prst="rect">
            <a:avLst/>
          </a:prstGeom>
          <a:noFill/>
          <a:ln w="38100">
            <a:solidFill>
              <a:srgbClr val="808080"/>
            </a:solidFill>
            <a:miter lim="800000"/>
            <a:headEnd/>
            <a:tailEnd/>
          </a:ln>
        </p:spPr>
      </p:pic>
      <p:sp>
        <p:nvSpPr>
          <p:cNvPr id="6" name="Footer Placeholder 3"/>
          <p:cNvSpPr txBox="1">
            <a:spLocks/>
          </p:cNvSpPr>
          <p:nvPr/>
        </p:nvSpPr>
        <p:spPr>
          <a:xfrm>
            <a:off x="0" y="5464791"/>
            <a:ext cx="3886200" cy="246221"/>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wrap="square"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Schroeder (2006)  Courtesy of ExxonMobil</a:t>
            </a:r>
            <a:endParaRPr kumimoji="0" lang="en-US" sz="1000" b="0" i="1"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2" cstate="print"/>
          <a:srcRect/>
          <a:stretch>
            <a:fillRect/>
          </a:stretch>
        </p:blipFill>
        <p:spPr bwMode="auto">
          <a:xfrm>
            <a:off x="0" y="779679"/>
            <a:ext cx="9144000" cy="4935321"/>
          </a:xfrm>
          <a:prstGeom prst="rect">
            <a:avLst/>
          </a:prstGeom>
          <a:noFill/>
          <a:ln w="9525">
            <a:noFill/>
            <a:miter lim="800000"/>
            <a:headEnd/>
            <a:tailEnd/>
          </a:ln>
        </p:spPr>
      </p:pic>
      <p:sp>
        <p:nvSpPr>
          <p:cNvPr id="4" name="Rectangle 3"/>
          <p:cNvSpPr/>
          <p:nvPr/>
        </p:nvSpPr>
        <p:spPr>
          <a:xfrm>
            <a:off x="6559062" y="0"/>
            <a:ext cx="2584938" cy="369332"/>
          </a:xfrm>
          <a:prstGeom prst="rect">
            <a:avLst/>
          </a:prstGeom>
        </p:spPr>
        <p:txBody>
          <a:bodyPr wrap="none">
            <a:spAutoFit/>
          </a:bodyPr>
          <a:lstStyle/>
          <a:p>
            <a:r>
              <a:rPr lang="en-US" dirty="0" smtClean="0"/>
              <a:t>Hampson Russell Exercise</a:t>
            </a:r>
            <a:endParaRPr lang="en-US" dirty="0"/>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3" name="Picture 5"/>
          <p:cNvPicPr>
            <a:picLocks noChangeAspect="1" noChangeArrowheads="1"/>
          </p:cNvPicPr>
          <p:nvPr/>
        </p:nvPicPr>
        <p:blipFill>
          <a:blip r:embed="rId2" cstate="print"/>
          <a:srcRect/>
          <a:stretch>
            <a:fillRect/>
          </a:stretch>
        </p:blipFill>
        <p:spPr bwMode="auto">
          <a:xfrm>
            <a:off x="457200" y="669311"/>
            <a:ext cx="8229600" cy="5045689"/>
          </a:xfrm>
          <a:prstGeom prst="rect">
            <a:avLst/>
          </a:prstGeom>
          <a:noFill/>
          <a:ln w="9525">
            <a:noFill/>
            <a:miter lim="800000"/>
            <a:headEnd/>
            <a:tailEnd/>
          </a:ln>
        </p:spPr>
      </p:pic>
      <p:grpSp>
        <p:nvGrpSpPr>
          <p:cNvPr id="12" name="Group 11"/>
          <p:cNvGrpSpPr/>
          <p:nvPr/>
        </p:nvGrpSpPr>
        <p:grpSpPr>
          <a:xfrm>
            <a:off x="2346960" y="790788"/>
            <a:ext cx="1386840" cy="890397"/>
            <a:chOff x="2346960" y="790788"/>
            <a:chExt cx="1386840" cy="890397"/>
          </a:xfrm>
        </p:grpSpPr>
        <p:pic>
          <p:nvPicPr>
            <p:cNvPr id="58374" name="Picture 6"/>
            <p:cNvPicPr>
              <a:picLocks noChangeAspect="1" noChangeArrowheads="1"/>
            </p:cNvPicPr>
            <p:nvPr/>
          </p:nvPicPr>
          <p:blipFill>
            <a:blip r:embed="rId3" cstate="print"/>
            <a:srcRect/>
            <a:stretch>
              <a:fillRect/>
            </a:stretch>
          </p:blipFill>
          <p:spPr bwMode="auto">
            <a:xfrm>
              <a:off x="2346960" y="790788"/>
              <a:ext cx="1047845" cy="890397"/>
            </a:xfrm>
            <a:prstGeom prst="rect">
              <a:avLst/>
            </a:prstGeom>
            <a:noFill/>
            <a:ln w="9525">
              <a:noFill/>
              <a:miter lim="800000"/>
              <a:headEnd/>
              <a:tailEnd/>
            </a:ln>
          </p:spPr>
        </p:pic>
        <p:sp>
          <p:nvSpPr>
            <p:cNvPr id="11" name="Down Arrow 10"/>
            <p:cNvSpPr/>
            <p:nvPr/>
          </p:nvSpPr>
          <p:spPr>
            <a:xfrm rot="5400000">
              <a:off x="3429000" y="800100"/>
              <a:ext cx="228600" cy="381000"/>
            </a:xfrm>
            <a:prstGeom prst="downArrow">
              <a:avLst/>
            </a:prstGeom>
            <a:solidFill>
              <a:srgbClr val="FFFF00">
                <a:alpha val="61000"/>
              </a:srgbClr>
            </a:solidFill>
            <a:ln>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p:nvSpPr>
        <p:spPr>
          <a:xfrm>
            <a:off x="4253751" y="0"/>
            <a:ext cx="4890249" cy="369332"/>
          </a:xfrm>
          <a:prstGeom prst="rect">
            <a:avLst/>
          </a:prstGeom>
        </p:spPr>
        <p:txBody>
          <a:bodyPr wrap="none">
            <a:spAutoFit/>
          </a:bodyPr>
          <a:lstStyle/>
          <a:p>
            <a:pPr algn="r"/>
            <a:r>
              <a:rPr lang="en-US" dirty="0" smtClean="0"/>
              <a:t>Hampson Russell Exercise – Check Shot Correction</a:t>
            </a:r>
            <a:endParaRPr lang="en-US"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cstate="print"/>
          <a:srcRect/>
          <a:stretch>
            <a:fillRect/>
          </a:stretch>
        </p:blipFill>
        <p:spPr bwMode="auto">
          <a:xfrm>
            <a:off x="0" y="1000049"/>
            <a:ext cx="9144000" cy="4714951"/>
          </a:xfrm>
          <a:prstGeom prst="rect">
            <a:avLst/>
          </a:prstGeom>
          <a:noFill/>
          <a:ln w="9525">
            <a:noFill/>
            <a:miter lim="800000"/>
            <a:headEnd/>
            <a:tailEnd/>
          </a:ln>
        </p:spPr>
      </p:pic>
      <p:sp>
        <p:nvSpPr>
          <p:cNvPr id="4" name="Rectangle 3"/>
          <p:cNvSpPr/>
          <p:nvPr/>
        </p:nvSpPr>
        <p:spPr>
          <a:xfrm>
            <a:off x="4253751" y="0"/>
            <a:ext cx="4890249" cy="369332"/>
          </a:xfrm>
          <a:prstGeom prst="rect">
            <a:avLst/>
          </a:prstGeom>
        </p:spPr>
        <p:txBody>
          <a:bodyPr wrap="none">
            <a:spAutoFit/>
          </a:bodyPr>
          <a:lstStyle/>
          <a:p>
            <a:pPr algn="r"/>
            <a:r>
              <a:rPr lang="en-US" dirty="0" smtClean="0"/>
              <a:t>Hampson Russell Exercise – Check Shot Correction</a:t>
            </a:r>
            <a:endParaRPr lang="en-US" dirty="0"/>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cstate="print"/>
          <a:srcRect/>
          <a:stretch>
            <a:fillRect/>
          </a:stretch>
        </p:blipFill>
        <p:spPr bwMode="auto">
          <a:xfrm>
            <a:off x="897407" y="667512"/>
            <a:ext cx="7349186" cy="5047488"/>
          </a:xfrm>
          <a:prstGeom prst="rect">
            <a:avLst/>
          </a:prstGeom>
          <a:noFill/>
          <a:ln w="9525">
            <a:noFill/>
            <a:miter lim="800000"/>
            <a:headEnd/>
            <a:tailEnd/>
          </a:ln>
        </p:spPr>
      </p:pic>
      <p:grpSp>
        <p:nvGrpSpPr>
          <p:cNvPr id="4" name="Group 3"/>
          <p:cNvGrpSpPr/>
          <p:nvPr/>
        </p:nvGrpSpPr>
        <p:grpSpPr>
          <a:xfrm>
            <a:off x="4382422" y="419100"/>
            <a:ext cx="231913" cy="692426"/>
            <a:chOff x="5479774" y="586409"/>
            <a:chExt cx="231913" cy="692426"/>
          </a:xfrm>
        </p:grpSpPr>
        <p:sp>
          <p:nvSpPr>
            <p:cNvPr id="5" name="Rectangle 4"/>
            <p:cNvSpPr/>
            <p:nvPr/>
          </p:nvSpPr>
          <p:spPr>
            <a:xfrm>
              <a:off x="5486400" y="1028700"/>
              <a:ext cx="225287" cy="250135"/>
            </a:xfrm>
            <a:prstGeom prst="rect">
              <a:avLst/>
            </a:prstGeom>
            <a:noFill/>
            <a:ln>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5479774" y="586409"/>
              <a:ext cx="228600" cy="381000"/>
            </a:xfrm>
            <a:prstGeom prst="downArrow">
              <a:avLst/>
            </a:prstGeom>
            <a:solidFill>
              <a:srgbClr val="FFFF00">
                <a:alpha val="61000"/>
              </a:srgbClr>
            </a:solidFill>
            <a:ln>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5"/>
          <p:cNvPicPr>
            <a:picLocks noChangeAspect="1" noChangeArrowheads="1"/>
          </p:cNvPicPr>
          <p:nvPr/>
        </p:nvPicPr>
        <p:blipFill>
          <a:blip r:embed="rId3" cstate="print"/>
          <a:srcRect l="59259" t="12106" r="15741"/>
          <a:stretch>
            <a:fillRect/>
          </a:stretch>
        </p:blipFill>
        <p:spPr bwMode="auto">
          <a:xfrm>
            <a:off x="1905000" y="1280160"/>
            <a:ext cx="2057400" cy="4434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p:cNvSpPr/>
          <p:nvPr/>
        </p:nvSpPr>
        <p:spPr>
          <a:xfrm>
            <a:off x="4253751" y="0"/>
            <a:ext cx="4890249" cy="369332"/>
          </a:xfrm>
          <a:prstGeom prst="rect">
            <a:avLst/>
          </a:prstGeom>
        </p:spPr>
        <p:txBody>
          <a:bodyPr wrap="none">
            <a:spAutoFit/>
          </a:bodyPr>
          <a:lstStyle/>
          <a:p>
            <a:pPr algn="r"/>
            <a:r>
              <a:rPr lang="en-US" dirty="0" smtClean="0"/>
              <a:t>Hampson Russell Exercise – Check Shot Correction</a:t>
            </a:r>
            <a:endParaRPr lang="en-US"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ppt_x"/>
                                          </p:val>
                                        </p:tav>
                                        <p:tav tm="100000">
                                          <p:val>
                                            <p:strVal val="#ppt_x"/>
                                          </p:val>
                                        </p:tav>
                                      </p:tavLst>
                                    </p:anim>
                                    <p:anim calcmode="lin" valueType="num">
                                      <p:cBhvr additive="base">
                                        <p:cTn id="13" dur="1000" fill="hold"/>
                                        <p:tgtEl>
                                          <p:spTgt spid="4"/>
                                        </p:tgtEl>
                                        <p:attrNameLst>
                                          <p:attrName>ppt_y</p:attrName>
                                        </p:attrNameLst>
                                      </p:cBhvr>
                                      <p:tavLst>
                                        <p:tav tm="0">
                                          <p:val>
                                            <p:strVal val="0-#ppt_h/2"/>
                                          </p:val>
                                        </p:tav>
                                        <p:tav tm="100000">
                                          <p:val>
                                            <p:strVal val="#ppt_y"/>
                                          </p:val>
                                        </p:tav>
                                      </p:tavLst>
                                    </p:anim>
                                  </p:childTnLst>
                                </p:cTn>
                              </p:par>
                              <p:par>
                                <p:cTn id="14" presetID="10" presetClass="exit" presetSubtype="0" fill="hold" nodeType="withEffect">
                                  <p:stCondLst>
                                    <p:cond delay="0"/>
                                  </p:stCondLst>
                                  <p:childTnLst>
                                    <p:animEffect transition="out" filter="fade">
                                      <p:cBhvr>
                                        <p:cTn id="15" dur="2000"/>
                                        <p:tgtEl>
                                          <p:spTgt spid="7"/>
                                        </p:tgtEl>
                                      </p:cBhvr>
                                    </p:animEffect>
                                    <p:set>
                                      <p:cBhvr>
                                        <p:cTn id="16"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2514600" y="1790700"/>
            <a:ext cx="4572000" cy="3458876"/>
          </a:xfrm>
          <a:prstGeom prst="rect">
            <a:avLst/>
          </a:prstGeom>
          <a:noFill/>
          <a:ln w="9525">
            <a:noFill/>
            <a:miter lim="800000"/>
            <a:headEnd/>
            <a:tailEnd/>
          </a:ln>
        </p:spPr>
      </p:pic>
      <p:sp>
        <p:nvSpPr>
          <p:cNvPr id="4" name="Rectangle 3"/>
          <p:cNvSpPr/>
          <p:nvPr/>
        </p:nvSpPr>
        <p:spPr>
          <a:xfrm>
            <a:off x="3505200" y="1257300"/>
            <a:ext cx="2824491" cy="369332"/>
          </a:xfrm>
          <a:prstGeom prst="rect">
            <a:avLst/>
          </a:prstGeom>
        </p:spPr>
        <p:txBody>
          <a:bodyPr wrap="none">
            <a:spAutoFit/>
          </a:bodyPr>
          <a:lstStyle/>
          <a:p>
            <a:r>
              <a:rPr lang="en-US" dirty="0" smtClean="0"/>
              <a:t>Wavelet – 30Hz Ricker Quad</a:t>
            </a:r>
            <a:endParaRPr lang="en-US" dirty="0"/>
          </a:p>
        </p:txBody>
      </p:sp>
      <p:sp>
        <p:nvSpPr>
          <p:cNvPr id="5" name="Rectangle 4"/>
          <p:cNvSpPr/>
          <p:nvPr/>
        </p:nvSpPr>
        <p:spPr>
          <a:xfrm>
            <a:off x="4951570" y="0"/>
            <a:ext cx="4192430" cy="369332"/>
          </a:xfrm>
          <a:prstGeom prst="rect">
            <a:avLst/>
          </a:prstGeom>
        </p:spPr>
        <p:txBody>
          <a:bodyPr wrap="none">
            <a:spAutoFit/>
          </a:bodyPr>
          <a:lstStyle/>
          <a:p>
            <a:pPr algn="r"/>
            <a:r>
              <a:rPr lang="en-US" dirty="0" smtClean="0"/>
              <a:t>Hampson Russell Exercise – Ricker Wavelet</a:t>
            </a:r>
            <a:endParaRPr lang="en-US" dirty="0"/>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cstate="print"/>
          <a:srcRect b="4643"/>
          <a:stretch>
            <a:fillRect/>
          </a:stretch>
        </p:blipFill>
        <p:spPr bwMode="auto">
          <a:xfrm>
            <a:off x="0" y="602654"/>
            <a:ext cx="9144000" cy="5112346"/>
          </a:xfrm>
          <a:prstGeom prst="rect">
            <a:avLst/>
          </a:prstGeom>
          <a:noFill/>
          <a:ln w="9525">
            <a:noFill/>
            <a:miter lim="800000"/>
            <a:headEnd/>
            <a:tailEnd/>
          </a:ln>
        </p:spPr>
      </p:pic>
      <p:sp>
        <p:nvSpPr>
          <p:cNvPr id="5" name="Rectangle 4"/>
          <p:cNvSpPr/>
          <p:nvPr/>
        </p:nvSpPr>
        <p:spPr>
          <a:xfrm>
            <a:off x="76200" y="5455920"/>
            <a:ext cx="824653" cy="250135"/>
          </a:xfrm>
          <a:prstGeom prst="rect">
            <a:avLst/>
          </a:prstGeom>
          <a:noFill/>
          <a:ln>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Brace 6"/>
          <p:cNvSpPr/>
          <p:nvPr/>
        </p:nvSpPr>
        <p:spPr>
          <a:xfrm>
            <a:off x="1752600" y="1866900"/>
            <a:ext cx="533400" cy="2667000"/>
          </a:xfrm>
          <a:prstGeom prst="leftBrace">
            <a:avLst>
              <a:gd name="adj1" fmla="val 8333"/>
              <a:gd name="adj2" fmla="val 49492"/>
            </a:avLst>
          </a:prstGeom>
          <a:ln w="28575">
            <a:solidFill>
              <a:srgbClr val="FFFF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p:cNvSpPr/>
          <p:nvPr/>
        </p:nvSpPr>
        <p:spPr>
          <a:xfrm>
            <a:off x="5819987" y="4235873"/>
            <a:ext cx="2599266" cy="250135"/>
          </a:xfrm>
          <a:prstGeom prst="rect">
            <a:avLst/>
          </a:prstGeom>
          <a:noFill/>
          <a:ln>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6858000" y="1388533"/>
            <a:ext cx="1380066" cy="706967"/>
            <a:chOff x="6858000" y="1388533"/>
            <a:chExt cx="1380066" cy="706967"/>
          </a:xfrm>
        </p:grpSpPr>
        <p:sp>
          <p:nvSpPr>
            <p:cNvPr id="9" name="Left Brace 8"/>
            <p:cNvSpPr/>
            <p:nvPr/>
          </p:nvSpPr>
          <p:spPr>
            <a:xfrm rot="5400000">
              <a:off x="7315200" y="1866900"/>
              <a:ext cx="228600" cy="228600"/>
            </a:xfrm>
            <a:prstGeom prst="leftBrace">
              <a:avLst>
                <a:gd name="adj1" fmla="val 8333"/>
                <a:gd name="adj2" fmla="val 49492"/>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p:cNvSpPr/>
            <p:nvPr/>
          </p:nvSpPr>
          <p:spPr>
            <a:xfrm>
              <a:off x="6858000" y="1388533"/>
              <a:ext cx="1380066" cy="38608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2506133" y="5448300"/>
            <a:ext cx="535094" cy="26162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2209800" y="1028700"/>
            <a:ext cx="4772025" cy="3057525"/>
            <a:chOff x="2209800" y="1028700"/>
            <a:chExt cx="4772025" cy="3057525"/>
          </a:xfrm>
        </p:grpSpPr>
        <p:pic>
          <p:nvPicPr>
            <p:cNvPr id="61443" name="Picture 3"/>
            <p:cNvPicPr>
              <a:picLocks noChangeAspect="1" noChangeArrowheads="1"/>
            </p:cNvPicPr>
            <p:nvPr/>
          </p:nvPicPr>
          <p:blipFill>
            <a:blip r:embed="rId3" cstate="print"/>
            <a:srcRect/>
            <a:stretch>
              <a:fillRect/>
            </a:stretch>
          </p:blipFill>
          <p:spPr bwMode="auto">
            <a:xfrm>
              <a:off x="2209800" y="1028700"/>
              <a:ext cx="4772025" cy="3057525"/>
            </a:xfrm>
            <a:prstGeom prst="rect">
              <a:avLst/>
            </a:prstGeom>
            <a:noFill/>
            <a:ln w="9525">
              <a:noFill/>
              <a:miter lim="800000"/>
              <a:headEnd/>
              <a:tailEnd/>
            </a:ln>
          </p:spPr>
        </p:pic>
        <p:sp>
          <p:nvSpPr>
            <p:cNvPr id="14" name="Rectangle 13"/>
            <p:cNvSpPr/>
            <p:nvPr/>
          </p:nvSpPr>
          <p:spPr>
            <a:xfrm>
              <a:off x="6150186" y="3745652"/>
              <a:ext cx="707813" cy="254847"/>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p:cNvSpPr/>
          <p:nvPr/>
        </p:nvSpPr>
        <p:spPr>
          <a:xfrm>
            <a:off x="5392075" y="0"/>
            <a:ext cx="3751925" cy="369332"/>
          </a:xfrm>
          <a:prstGeom prst="rect">
            <a:avLst/>
          </a:prstGeom>
        </p:spPr>
        <p:txBody>
          <a:bodyPr wrap="none">
            <a:spAutoFit/>
          </a:bodyPr>
          <a:lstStyle/>
          <a:p>
            <a:pPr algn="r"/>
            <a:r>
              <a:rPr lang="en-US" dirty="0" smtClean="0"/>
              <a:t>Hampson Russell Exercise – Time Shift</a:t>
            </a:r>
            <a:endParaRPr lang="en-US"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par>
                                <p:cTn id="11" presetID="10" presetClass="exit" presetSubtype="0" fill="hold" grpId="0" nodeType="withEffect">
                                  <p:stCondLst>
                                    <p:cond delay="0"/>
                                  </p:stCondLst>
                                  <p:childTnLst>
                                    <p:animEffect transition="out" filter="fade">
                                      <p:cBhvr>
                                        <p:cTn id="12" dur="2000"/>
                                        <p:tgtEl>
                                          <p:spTgt spid="5"/>
                                        </p:tgtEl>
                                      </p:cBhvr>
                                    </p:animEffect>
                                    <p:set>
                                      <p:cBhvr>
                                        <p:cTn id="13" dur="1" fill="hold">
                                          <p:stCondLst>
                                            <p:cond delay="1999"/>
                                          </p:stCondLst>
                                        </p:cTn>
                                        <p:tgtEl>
                                          <p:spTgt spid="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2000"/>
                                        <p:tgtEl>
                                          <p:spTgt spid="7"/>
                                        </p:tgtEl>
                                      </p:cBhvr>
                                    </p:animEffect>
                                    <p:set>
                                      <p:cBhvr>
                                        <p:cTn id="18" dur="1" fill="hold">
                                          <p:stCondLst>
                                            <p:cond delay="1999"/>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2000"/>
                                        <p:tgtEl>
                                          <p:spTgt spid="8"/>
                                        </p:tgtEl>
                                      </p:cBhvr>
                                    </p:animEffect>
                                    <p:set>
                                      <p:cBhvr>
                                        <p:cTn id="21" dur="1" fill="hold">
                                          <p:stCondLst>
                                            <p:cond delay="1999"/>
                                          </p:stCondLst>
                                        </p:cTn>
                                        <p:tgtEl>
                                          <p:spTgt spid="8"/>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2000"/>
                                        <p:tgtEl>
                                          <p:spTgt spid="11"/>
                                        </p:tgtEl>
                                      </p:cBhvr>
                                    </p:animEffect>
                                    <p:set>
                                      <p:cBhvr>
                                        <p:cTn id="29" dur="1" fill="hold">
                                          <p:stCondLst>
                                            <p:cond delay="1999"/>
                                          </p:stCondLst>
                                        </p:cTn>
                                        <p:tgtEl>
                                          <p:spTgt spid="11"/>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2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7" grpId="1" animBg="1"/>
      <p:bldP spid="8" grpId="0" animBg="1"/>
      <p:bldP spid="8" grpId="1"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cstate="print"/>
          <a:srcRect/>
          <a:stretch>
            <a:fillRect/>
          </a:stretch>
        </p:blipFill>
        <p:spPr bwMode="auto">
          <a:xfrm>
            <a:off x="0" y="986544"/>
            <a:ext cx="9144000" cy="4728456"/>
          </a:xfrm>
          <a:prstGeom prst="rect">
            <a:avLst/>
          </a:prstGeom>
          <a:noFill/>
          <a:ln w="9525">
            <a:noFill/>
            <a:miter lim="800000"/>
            <a:headEnd/>
            <a:tailEnd/>
          </a:ln>
        </p:spPr>
      </p:pic>
      <p:sp>
        <p:nvSpPr>
          <p:cNvPr id="4" name="Rectangle 3"/>
          <p:cNvSpPr/>
          <p:nvPr/>
        </p:nvSpPr>
        <p:spPr>
          <a:xfrm>
            <a:off x="6925734" y="1333500"/>
            <a:ext cx="1380066" cy="38608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914400" y="4381500"/>
            <a:ext cx="2124075" cy="1209675"/>
            <a:chOff x="914400" y="4381500"/>
            <a:chExt cx="2124075" cy="1209675"/>
          </a:xfrm>
        </p:grpSpPr>
        <p:pic>
          <p:nvPicPr>
            <p:cNvPr id="62467" name="Picture 3"/>
            <p:cNvPicPr>
              <a:picLocks noChangeAspect="1" noChangeArrowheads="1"/>
            </p:cNvPicPr>
            <p:nvPr/>
          </p:nvPicPr>
          <p:blipFill>
            <a:blip r:embed="rId3" cstate="print"/>
            <a:srcRect/>
            <a:stretch>
              <a:fillRect/>
            </a:stretch>
          </p:blipFill>
          <p:spPr bwMode="auto">
            <a:xfrm>
              <a:off x="914400" y="4381500"/>
              <a:ext cx="2124075" cy="1209675"/>
            </a:xfrm>
            <a:prstGeom prst="rect">
              <a:avLst/>
            </a:prstGeom>
            <a:noFill/>
            <a:ln w="9525">
              <a:noFill/>
              <a:miter lim="800000"/>
              <a:headEnd/>
              <a:tailEnd/>
            </a:ln>
          </p:spPr>
        </p:pic>
        <p:sp>
          <p:nvSpPr>
            <p:cNvPr id="6" name="Rectangle 5"/>
            <p:cNvSpPr/>
            <p:nvPr/>
          </p:nvSpPr>
          <p:spPr>
            <a:xfrm>
              <a:off x="1251373" y="5066453"/>
              <a:ext cx="1722119" cy="22352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p:cNvSpPr/>
          <p:nvPr/>
        </p:nvSpPr>
        <p:spPr>
          <a:xfrm>
            <a:off x="4951570" y="0"/>
            <a:ext cx="4192430" cy="369332"/>
          </a:xfrm>
          <a:prstGeom prst="rect">
            <a:avLst/>
          </a:prstGeom>
        </p:spPr>
        <p:txBody>
          <a:bodyPr wrap="none">
            <a:spAutoFit/>
          </a:bodyPr>
          <a:lstStyle/>
          <a:p>
            <a:pPr algn="r"/>
            <a:r>
              <a:rPr lang="en-US" dirty="0" smtClean="0"/>
              <a:t>Hampson Russell Exercise – Ricker Wavelet</a:t>
            </a:r>
            <a:endParaRPr lang="en-US"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85800" y="2705100"/>
            <a:ext cx="8077200" cy="3009900"/>
            <a:chOff x="0" y="2256123"/>
            <a:chExt cx="9144000" cy="3458877"/>
          </a:xfrm>
        </p:grpSpPr>
        <p:pic>
          <p:nvPicPr>
            <p:cNvPr id="4098" name="Picture 2"/>
            <p:cNvPicPr>
              <a:picLocks noChangeAspect="1" noChangeArrowheads="1"/>
            </p:cNvPicPr>
            <p:nvPr/>
          </p:nvPicPr>
          <p:blipFill>
            <a:blip r:embed="rId2" cstate="print"/>
            <a:srcRect/>
            <a:stretch>
              <a:fillRect/>
            </a:stretch>
          </p:blipFill>
          <p:spPr bwMode="auto">
            <a:xfrm>
              <a:off x="0" y="2256123"/>
              <a:ext cx="4572000" cy="3458877"/>
            </a:xfrm>
            <a:prstGeom prst="rect">
              <a:avLst/>
            </a:prstGeom>
            <a:noFill/>
            <a:ln w="9525">
              <a:noFill/>
              <a:miter lim="800000"/>
              <a:headEnd/>
              <a:tailEnd/>
            </a:ln>
          </p:spPr>
        </p:pic>
        <p:pic>
          <p:nvPicPr>
            <p:cNvPr id="4101" name="Picture 5"/>
            <p:cNvPicPr>
              <a:picLocks noChangeAspect="1" noChangeArrowheads="1"/>
            </p:cNvPicPr>
            <p:nvPr/>
          </p:nvPicPr>
          <p:blipFill>
            <a:blip r:embed="rId3" cstate="print"/>
            <a:srcRect/>
            <a:stretch>
              <a:fillRect/>
            </a:stretch>
          </p:blipFill>
          <p:spPr bwMode="auto">
            <a:xfrm>
              <a:off x="4572000" y="2256123"/>
              <a:ext cx="4572000" cy="3458877"/>
            </a:xfrm>
            <a:prstGeom prst="rect">
              <a:avLst/>
            </a:prstGeom>
            <a:noFill/>
            <a:ln w="9525">
              <a:noFill/>
              <a:miter lim="800000"/>
              <a:headEnd/>
              <a:tailEnd/>
            </a:ln>
          </p:spPr>
        </p:pic>
      </p:grpSp>
      <p:sp>
        <p:nvSpPr>
          <p:cNvPr id="4" name="Rectangle 3"/>
          <p:cNvSpPr/>
          <p:nvPr/>
        </p:nvSpPr>
        <p:spPr>
          <a:xfrm>
            <a:off x="2743200" y="2247900"/>
            <a:ext cx="4075603" cy="369332"/>
          </a:xfrm>
          <a:prstGeom prst="rect">
            <a:avLst/>
          </a:prstGeom>
        </p:spPr>
        <p:txBody>
          <a:bodyPr wrap="none">
            <a:spAutoFit/>
          </a:bodyPr>
          <a:lstStyle/>
          <a:p>
            <a:r>
              <a:rPr lang="en-US" dirty="0" smtClean="0"/>
              <a:t>Wavelet – Statistical vs. 30Hz Ricker Quad</a:t>
            </a:r>
            <a:endParaRPr lang="en-US" dirty="0"/>
          </a:p>
        </p:txBody>
      </p:sp>
      <p:pic>
        <p:nvPicPr>
          <p:cNvPr id="63490" name="Picture 2"/>
          <p:cNvPicPr>
            <a:picLocks noChangeAspect="1" noChangeArrowheads="1"/>
          </p:cNvPicPr>
          <p:nvPr/>
        </p:nvPicPr>
        <p:blipFill>
          <a:blip r:embed="rId4" cstate="print"/>
          <a:srcRect/>
          <a:stretch>
            <a:fillRect/>
          </a:stretch>
        </p:blipFill>
        <p:spPr bwMode="auto">
          <a:xfrm>
            <a:off x="1219201" y="571500"/>
            <a:ext cx="3964131" cy="160020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63491" name="Picture 3"/>
          <p:cNvPicPr>
            <a:picLocks noChangeAspect="1" noChangeArrowheads="1"/>
          </p:cNvPicPr>
          <p:nvPr/>
        </p:nvPicPr>
        <p:blipFill>
          <a:blip r:embed="rId5" cstate="print"/>
          <a:srcRect/>
          <a:stretch>
            <a:fillRect/>
          </a:stretch>
        </p:blipFill>
        <p:spPr bwMode="auto">
          <a:xfrm>
            <a:off x="5438986" y="612648"/>
            <a:ext cx="2481072" cy="1517904"/>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9" name="Rectangle 8"/>
          <p:cNvSpPr/>
          <p:nvPr/>
        </p:nvSpPr>
        <p:spPr>
          <a:xfrm>
            <a:off x="4624942" y="0"/>
            <a:ext cx="4519058" cy="369332"/>
          </a:xfrm>
          <a:prstGeom prst="rect">
            <a:avLst/>
          </a:prstGeom>
        </p:spPr>
        <p:txBody>
          <a:bodyPr wrap="none">
            <a:spAutoFit/>
          </a:bodyPr>
          <a:lstStyle/>
          <a:p>
            <a:pPr algn="r"/>
            <a:r>
              <a:rPr lang="en-US" dirty="0" smtClean="0"/>
              <a:t>Hampson Russell Exercise – Statistical Wavelet</a:t>
            </a:r>
            <a:endParaRPr lang="en-US" dirty="0"/>
          </a:p>
        </p:txBody>
      </p:sp>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3"/>
          <p:cNvPicPr>
            <a:picLocks noChangeAspect="1" noChangeArrowheads="1"/>
          </p:cNvPicPr>
          <p:nvPr/>
        </p:nvPicPr>
        <p:blipFill>
          <a:blip r:embed="rId2" cstate="print"/>
          <a:srcRect/>
          <a:stretch>
            <a:fillRect/>
          </a:stretch>
        </p:blipFill>
        <p:spPr bwMode="auto">
          <a:xfrm>
            <a:off x="0" y="815218"/>
            <a:ext cx="9144000" cy="4899782"/>
          </a:xfrm>
          <a:prstGeom prst="rect">
            <a:avLst/>
          </a:prstGeom>
          <a:noFill/>
          <a:ln w="9525">
            <a:noFill/>
            <a:miter lim="800000"/>
            <a:headEnd/>
            <a:tailEnd/>
          </a:ln>
        </p:spPr>
      </p:pic>
      <p:sp>
        <p:nvSpPr>
          <p:cNvPr id="4" name="Rectangle 3"/>
          <p:cNvSpPr/>
          <p:nvPr/>
        </p:nvSpPr>
        <p:spPr>
          <a:xfrm>
            <a:off x="6925734" y="1460501"/>
            <a:ext cx="1380066" cy="38608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914400" y="4381500"/>
            <a:ext cx="2124075" cy="1209675"/>
            <a:chOff x="914400" y="4381500"/>
            <a:chExt cx="2124075" cy="1209675"/>
          </a:xfrm>
        </p:grpSpPr>
        <p:pic>
          <p:nvPicPr>
            <p:cNvPr id="7" name="Picture 3"/>
            <p:cNvPicPr>
              <a:picLocks noChangeAspect="1" noChangeArrowheads="1"/>
            </p:cNvPicPr>
            <p:nvPr/>
          </p:nvPicPr>
          <p:blipFill>
            <a:blip r:embed="rId3" cstate="print"/>
            <a:srcRect/>
            <a:stretch>
              <a:fillRect/>
            </a:stretch>
          </p:blipFill>
          <p:spPr bwMode="auto">
            <a:xfrm>
              <a:off x="914400" y="4381500"/>
              <a:ext cx="2124075" cy="1209675"/>
            </a:xfrm>
            <a:prstGeom prst="rect">
              <a:avLst/>
            </a:prstGeom>
            <a:noFill/>
            <a:ln w="9525">
              <a:noFill/>
              <a:miter lim="800000"/>
              <a:headEnd/>
              <a:tailEnd/>
            </a:ln>
          </p:spPr>
        </p:pic>
        <p:sp>
          <p:nvSpPr>
            <p:cNvPr id="8" name="Rectangle 7"/>
            <p:cNvSpPr/>
            <p:nvPr/>
          </p:nvSpPr>
          <p:spPr>
            <a:xfrm>
              <a:off x="1227666" y="5263726"/>
              <a:ext cx="1722119" cy="22352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4624942" y="0"/>
            <a:ext cx="4519058" cy="369332"/>
          </a:xfrm>
          <a:prstGeom prst="rect">
            <a:avLst/>
          </a:prstGeom>
        </p:spPr>
        <p:txBody>
          <a:bodyPr wrap="none">
            <a:spAutoFit/>
          </a:bodyPr>
          <a:lstStyle/>
          <a:p>
            <a:pPr algn="r"/>
            <a:r>
              <a:rPr lang="en-US" dirty="0" smtClean="0"/>
              <a:t>Hampson Russell Exercise – Statistical Wavelet</a:t>
            </a:r>
            <a:endParaRPr lang="en-US"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0" y="2256123"/>
            <a:ext cx="4572000" cy="3458877"/>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4572000" y="2256123"/>
            <a:ext cx="4572000" cy="3458877"/>
          </a:xfrm>
          <a:prstGeom prst="rect">
            <a:avLst/>
          </a:prstGeom>
          <a:noFill/>
          <a:ln w="9525">
            <a:noFill/>
            <a:miter lim="800000"/>
            <a:headEnd/>
            <a:tailEnd/>
          </a:ln>
        </p:spPr>
      </p:pic>
      <p:sp>
        <p:nvSpPr>
          <p:cNvPr id="4" name="Rectangle 3"/>
          <p:cNvSpPr/>
          <p:nvPr/>
        </p:nvSpPr>
        <p:spPr>
          <a:xfrm>
            <a:off x="2667000" y="1562100"/>
            <a:ext cx="3503908" cy="369332"/>
          </a:xfrm>
          <a:prstGeom prst="rect">
            <a:avLst/>
          </a:prstGeom>
        </p:spPr>
        <p:txBody>
          <a:bodyPr wrap="none">
            <a:spAutoFit/>
          </a:bodyPr>
          <a:lstStyle/>
          <a:p>
            <a:r>
              <a:rPr lang="en-US" dirty="0" smtClean="0"/>
              <a:t>Wavelet – Statistical vs. Using Wells</a:t>
            </a:r>
            <a:endParaRPr lang="en-US" dirty="0"/>
          </a:p>
        </p:txBody>
      </p:sp>
      <p:sp>
        <p:nvSpPr>
          <p:cNvPr id="6" name="Rectangle 5"/>
          <p:cNvSpPr/>
          <p:nvPr/>
        </p:nvSpPr>
        <p:spPr>
          <a:xfrm>
            <a:off x="4438032" y="0"/>
            <a:ext cx="4705968" cy="369332"/>
          </a:xfrm>
          <a:prstGeom prst="rect">
            <a:avLst/>
          </a:prstGeom>
        </p:spPr>
        <p:txBody>
          <a:bodyPr wrap="none">
            <a:spAutoFit/>
          </a:bodyPr>
          <a:lstStyle/>
          <a:p>
            <a:r>
              <a:rPr lang="en-US" dirty="0" smtClean="0"/>
              <a:t>Hampson Russell Exercise – Wavelet Using Wells</a:t>
            </a:r>
            <a:endParaRPr lang="en-US" dirty="0"/>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88" name="Picture 12"/>
          <p:cNvPicPr>
            <a:picLocks noChangeArrowheads="1"/>
          </p:cNvPicPr>
          <p:nvPr/>
        </p:nvPicPr>
        <p:blipFill>
          <a:blip r:embed="rId3" cstate="print"/>
          <a:srcRect r="1711"/>
          <a:stretch>
            <a:fillRect/>
          </a:stretch>
        </p:blipFill>
        <p:spPr bwMode="auto">
          <a:xfrm>
            <a:off x="128954" y="1457324"/>
            <a:ext cx="2879969" cy="4123944"/>
          </a:xfrm>
          <a:prstGeom prst="rect">
            <a:avLst/>
          </a:prstGeom>
          <a:noFill/>
          <a:ln w="9525">
            <a:noFill/>
            <a:miter lim="800000"/>
            <a:headEnd/>
            <a:tailEnd/>
          </a:ln>
          <a:effectLst/>
        </p:spPr>
      </p:pic>
      <p:pic>
        <p:nvPicPr>
          <p:cNvPr id="126986" name="Picture 10"/>
          <p:cNvPicPr>
            <a:picLocks noChangeArrowheads="1"/>
          </p:cNvPicPr>
          <p:nvPr/>
        </p:nvPicPr>
        <p:blipFill>
          <a:blip r:embed="rId4" cstate="print"/>
          <a:srcRect r="16963"/>
          <a:stretch>
            <a:fillRect/>
          </a:stretch>
        </p:blipFill>
        <p:spPr bwMode="auto">
          <a:xfrm>
            <a:off x="3148663" y="1457324"/>
            <a:ext cx="2818227" cy="4123944"/>
          </a:xfrm>
          <a:prstGeom prst="rect">
            <a:avLst/>
          </a:prstGeom>
          <a:noFill/>
          <a:ln w="9525">
            <a:noFill/>
            <a:miter lim="800000"/>
            <a:headEnd/>
            <a:tailEnd/>
          </a:ln>
          <a:effectLst/>
        </p:spPr>
      </p:pic>
      <p:pic>
        <p:nvPicPr>
          <p:cNvPr id="21" name="Picture 11"/>
          <p:cNvPicPr>
            <a:picLocks noChangeArrowheads="1"/>
          </p:cNvPicPr>
          <p:nvPr/>
        </p:nvPicPr>
        <p:blipFill>
          <a:blip r:embed="rId5" cstate="print"/>
          <a:srcRect r="17059"/>
          <a:stretch>
            <a:fillRect/>
          </a:stretch>
        </p:blipFill>
        <p:spPr bwMode="auto">
          <a:xfrm>
            <a:off x="6172200" y="1457324"/>
            <a:ext cx="2814986" cy="4123944"/>
          </a:xfrm>
          <a:prstGeom prst="rect">
            <a:avLst/>
          </a:prstGeom>
          <a:noFill/>
          <a:ln w="9525">
            <a:noFill/>
            <a:miter lim="800000"/>
            <a:headEnd/>
            <a:tailEnd/>
          </a:ln>
          <a:effectLst/>
        </p:spPr>
      </p:pic>
      <p:sp>
        <p:nvSpPr>
          <p:cNvPr id="5" name="Title 1"/>
          <p:cNvSpPr>
            <a:spLocks noGrp="1"/>
          </p:cNvSpPr>
          <p:nvPr>
            <p:ph type="title"/>
          </p:nvPr>
        </p:nvSpPr>
        <p:spPr>
          <a:xfrm>
            <a:off x="3733800" y="-7610"/>
            <a:ext cx="5410200" cy="523220"/>
          </a:xfrm>
          <a:prstGeom prst="rect">
            <a:avLst/>
          </a:prstGeom>
        </p:spPr>
        <p:txBody>
          <a:bodyPr/>
          <a:lstStyle/>
          <a:p>
            <a:r>
              <a:rPr lang="en-US" dirty="0" smtClean="0"/>
              <a:t>North Sea Rock Property Data</a:t>
            </a:r>
            <a:endParaRPr lang="en-US" dirty="0"/>
          </a:p>
        </p:txBody>
      </p:sp>
      <p:grpSp>
        <p:nvGrpSpPr>
          <p:cNvPr id="9" name="Group 8"/>
          <p:cNvGrpSpPr/>
          <p:nvPr/>
        </p:nvGrpSpPr>
        <p:grpSpPr>
          <a:xfrm>
            <a:off x="457200" y="3009900"/>
            <a:ext cx="8534400" cy="304800"/>
            <a:chOff x="457200" y="3009900"/>
            <a:chExt cx="8534400" cy="304800"/>
          </a:xfrm>
        </p:grpSpPr>
        <p:cxnSp>
          <p:nvCxnSpPr>
            <p:cNvPr id="7" name="Straight Connector 6"/>
            <p:cNvCxnSpPr/>
            <p:nvPr/>
          </p:nvCxnSpPr>
          <p:spPr>
            <a:xfrm>
              <a:off x="457200" y="3162300"/>
              <a:ext cx="8534400" cy="0"/>
            </a:xfrm>
            <a:prstGeom prst="line">
              <a:avLst/>
            </a:prstGeom>
            <a:ln w="28575">
              <a:solidFill>
                <a:srgbClr val="FF0000"/>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Up Arrow 5"/>
            <p:cNvSpPr/>
            <p:nvPr/>
          </p:nvSpPr>
          <p:spPr>
            <a:xfrm rot="16200000">
              <a:off x="8610600" y="2933700"/>
              <a:ext cx="304800" cy="457200"/>
            </a:xfrm>
            <a:prstGeom prst="up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cstate="print"/>
          <a:srcRect/>
          <a:stretch>
            <a:fillRect/>
          </a:stretch>
        </p:blipFill>
        <p:spPr bwMode="auto">
          <a:xfrm>
            <a:off x="0" y="942993"/>
            <a:ext cx="9144000" cy="4772007"/>
          </a:xfrm>
          <a:prstGeom prst="rect">
            <a:avLst/>
          </a:prstGeom>
          <a:noFill/>
          <a:ln w="9525">
            <a:noFill/>
            <a:miter lim="800000"/>
            <a:headEnd/>
            <a:tailEnd/>
          </a:ln>
        </p:spPr>
      </p:pic>
      <p:sp>
        <p:nvSpPr>
          <p:cNvPr id="4" name="Rectangle 3"/>
          <p:cNvSpPr/>
          <p:nvPr/>
        </p:nvSpPr>
        <p:spPr>
          <a:xfrm>
            <a:off x="6925734" y="1460501"/>
            <a:ext cx="1380066" cy="38608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438032" y="0"/>
            <a:ext cx="4705968" cy="369332"/>
          </a:xfrm>
          <a:prstGeom prst="rect">
            <a:avLst/>
          </a:prstGeom>
        </p:spPr>
        <p:txBody>
          <a:bodyPr wrap="none">
            <a:spAutoFit/>
          </a:bodyPr>
          <a:lstStyle/>
          <a:p>
            <a:r>
              <a:rPr lang="en-US" dirty="0" smtClean="0"/>
              <a:t>Hampson Russell Exercise – Wavelet Using Wells</a:t>
            </a:r>
            <a:endParaRPr lang="en-US" dirty="0"/>
          </a:p>
        </p:txBody>
      </p:sp>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28600" y="952501"/>
            <a:ext cx="3588025" cy="966692"/>
            <a:chOff x="228600" y="952500"/>
            <a:chExt cx="4887924" cy="1182462"/>
          </a:xfrm>
        </p:grpSpPr>
        <p:pic>
          <p:nvPicPr>
            <p:cNvPr id="57346" name="Picture 2"/>
            <p:cNvPicPr>
              <a:picLocks noChangeArrowheads="1"/>
            </p:cNvPicPr>
            <p:nvPr/>
          </p:nvPicPr>
          <p:blipFill>
            <a:blip r:embed="rId2" cstate="print"/>
            <a:srcRect r="20192"/>
            <a:stretch>
              <a:fillRect/>
            </a:stretch>
          </p:blipFill>
          <p:spPr bwMode="auto">
            <a:xfrm>
              <a:off x="228600" y="952500"/>
              <a:ext cx="4887924" cy="1182462"/>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4" name="Rectangle 3"/>
            <p:cNvSpPr/>
            <p:nvPr/>
          </p:nvSpPr>
          <p:spPr>
            <a:xfrm>
              <a:off x="522343" y="1821767"/>
              <a:ext cx="225287" cy="219740"/>
            </a:xfrm>
            <a:prstGeom prst="rect">
              <a:avLst/>
            </a:prstGeom>
            <a:noFill/>
            <a:ln>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28600" y="2400300"/>
            <a:ext cx="3766930" cy="2205038"/>
            <a:chOff x="228600" y="2400300"/>
            <a:chExt cx="3766930" cy="2205038"/>
          </a:xfrm>
        </p:grpSpPr>
        <p:pic>
          <p:nvPicPr>
            <p:cNvPr id="57347" name="Picture 3"/>
            <p:cNvPicPr>
              <a:picLocks noChangeAspect="1" noChangeArrowheads="1"/>
            </p:cNvPicPr>
            <p:nvPr/>
          </p:nvPicPr>
          <p:blipFill>
            <a:blip r:embed="rId3" cstate="print"/>
            <a:srcRect r="21298"/>
            <a:stretch>
              <a:fillRect/>
            </a:stretch>
          </p:blipFill>
          <p:spPr bwMode="auto">
            <a:xfrm>
              <a:off x="228600" y="2400300"/>
              <a:ext cx="3766930" cy="2205038"/>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8" name="Rectangle 7"/>
            <p:cNvSpPr/>
            <p:nvPr/>
          </p:nvSpPr>
          <p:spPr>
            <a:xfrm>
              <a:off x="391218" y="2671970"/>
              <a:ext cx="165374" cy="179643"/>
            </a:xfrm>
            <a:prstGeom prst="rect">
              <a:avLst/>
            </a:prstGeom>
            <a:noFill/>
            <a:ln>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Down Arrow 10"/>
          <p:cNvSpPr/>
          <p:nvPr/>
        </p:nvSpPr>
        <p:spPr>
          <a:xfrm>
            <a:off x="1905000" y="1979544"/>
            <a:ext cx="228600" cy="381000"/>
          </a:xfrm>
          <a:prstGeom prst="downArrow">
            <a:avLst/>
          </a:prstGeom>
          <a:solidFill>
            <a:srgbClr val="FFFF00">
              <a:alpha val="61000"/>
            </a:srgbClr>
          </a:solidFill>
          <a:ln>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rot="13567160">
            <a:off x="4445638" y="2119432"/>
            <a:ext cx="228600" cy="381000"/>
          </a:xfrm>
          <a:prstGeom prst="downArrow">
            <a:avLst/>
          </a:prstGeom>
          <a:solidFill>
            <a:srgbClr val="FFFF00">
              <a:alpha val="61000"/>
            </a:srgbClr>
          </a:solidFill>
          <a:ln>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5105400" y="495300"/>
            <a:ext cx="3341077" cy="2286000"/>
            <a:chOff x="5105400" y="647700"/>
            <a:chExt cx="3341077" cy="2286000"/>
          </a:xfrm>
        </p:grpSpPr>
        <p:pic>
          <p:nvPicPr>
            <p:cNvPr id="57348" name="Picture 4"/>
            <p:cNvPicPr>
              <a:picLocks noChangeAspect="1" noChangeArrowheads="1"/>
            </p:cNvPicPr>
            <p:nvPr/>
          </p:nvPicPr>
          <p:blipFill>
            <a:blip r:embed="rId4" cstate="print"/>
            <a:srcRect/>
            <a:stretch>
              <a:fillRect/>
            </a:stretch>
          </p:blipFill>
          <p:spPr bwMode="auto">
            <a:xfrm>
              <a:off x="5105400" y="647700"/>
              <a:ext cx="3341077" cy="228600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4" name="Rectangle 13"/>
            <p:cNvSpPr/>
            <p:nvPr/>
          </p:nvSpPr>
          <p:spPr>
            <a:xfrm>
              <a:off x="6765512" y="796787"/>
              <a:ext cx="473488" cy="179643"/>
            </a:xfrm>
            <a:prstGeom prst="rect">
              <a:avLst/>
            </a:prstGeom>
            <a:noFill/>
            <a:ln>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7349" name="Picture 5"/>
          <p:cNvPicPr>
            <a:picLocks noChangeAspect="1" noChangeArrowheads="1"/>
          </p:cNvPicPr>
          <p:nvPr/>
        </p:nvPicPr>
        <p:blipFill>
          <a:blip r:embed="rId5" cstate="print"/>
          <a:srcRect b="3227"/>
          <a:stretch>
            <a:fillRect/>
          </a:stretch>
        </p:blipFill>
        <p:spPr bwMode="auto">
          <a:xfrm>
            <a:off x="4495800" y="3086100"/>
            <a:ext cx="4533900" cy="2539448"/>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7" name="Down Arrow 16"/>
          <p:cNvSpPr/>
          <p:nvPr/>
        </p:nvSpPr>
        <p:spPr>
          <a:xfrm>
            <a:off x="6705600" y="2628900"/>
            <a:ext cx="228600" cy="381000"/>
          </a:xfrm>
          <a:prstGeom prst="downArrow">
            <a:avLst/>
          </a:prstGeom>
          <a:solidFill>
            <a:srgbClr val="FFFF00">
              <a:alpha val="61000"/>
            </a:srgbClr>
          </a:solidFill>
          <a:ln>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605408" y="3548269"/>
            <a:ext cx="473488" cy="179643"/>
          </a:xfrm>
          <a:prstGeom prst="rect">
            <a:avLst/>
          </a:prstGeom>
          <a:noFill/>
          <a:ln>
            <a:solidFill>
              <a:srgbClr val="FFFF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752990" y="0"/>
            <a:ext cx="4391010" cy="369332"/>
          </a:xfrm>
          <a:prstGeom prst="rect">
            <a:avLst/>
          </a:prstGeom>
        </p:spPr>
        <p:txBody>
          <a:bodyPr wrap="none">
            <a:spAutoFit/>
          </a:bodyPr>
          <a:lstStyle/>
          <a:p>
            <a:r>
              <a:rPr lang="en-US" dirty="0" smtClean="0"/>
              <a:t>Hampson Russell Exercise – Well Tops Report</a:t>
            </a:r>
            <a:endParaRPr lang="en-US" dirty="0"/>
          </a:p>
        </p:txBody>
      </p:sp>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cstate="print"/>
          <a:srcRect/>
          <a:stretch>
            <a:fillRect/>
          </a:stretch>
        </p:blipFill>
        <p:spPr bwMode="auto">
          <a:xfrm>
            <a:off x="914400" y="1943100"/>
            <a:ext cx="7324725" cy="3189922"/>
          </a:xfrm>
          <a:prstGeom prst="rect">
            <a:avLst/>
          </a:prstGeom>
          <a:noFill/>
          <a:ln w="9525">
            <a:noFill/>
            <a:miter lim="800000"/>
            <a:headEnd/>
            <a:tailEnd/>
          </a:ln>
        </p:spPr>
      </p:pic>
      <p:sp>
        <p:nvSpPr>
          <p:cNvPr id="3" name="Rectangle 2"/>
          <p:cNvSpPr/>
          <p:nvPr/>
        </p:nvSpPr>
        <p:spPr>
          <a:xfrm>
            <a:off x="4752990" y="0"/>
            <a:ext cx="4391010" cy="369332"/>
          </a:xfrm>
          <a:prstGeom prst="rect">
            <a:avLst/>
          </a:prstGeom>
        </p:spPr>
        <p:txBody>
          <a:bodyPr wrap="none">
            <a:spAutoFit/>
          </a:bodyPr>
          <a:lstStyle/>
          <a:p>
            <a:r>
              <a:rPr lang="en-US" dirty="0" smtClean="0"/>
              <a:t>Hampson Russell Exercise – Well Tops Report</a:t>
            </a:r>
            <a:endParaRPr lang="en-US" dirty="0"/>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cstate="print"/>
          <a:srcRect t="4786" r="1036" b="1880"/>
          <a:stretch>
            <a:fillRect/>
          </a:stretch>
        </p:blipFill>
        <p:spPr bwMode="auto">
          <a:xfrm>
            <a:off x="3733800" y="1320800"/>
            <a:ext cx="5353538" cy="4356100"/>
          </a:xfrm>
          <a:prstGeom prst="rect">
            <a:avLst/>
          </a:prstGeom>
          <a:noFill/>
          <a:ln w="9525">
            <a:noFill/>
            <a:miter lim="800000"/>
            <a:headEnd/>
            <a:tailEnd/>
          </a:ln>
        </p:spPr>
      </p:pic>
      <p:sp>
        <p:nvSpPr>
          <p:cNvPr id="2" name="Title 1"/>
          <p:cNvSpPr>
            <a:spLocks noGrp="1"/>
          </p:cNvSpPr>
          <p:nvPr>
            <p:ph type="title"/>
          </p:nvPr>
        </p:nvSpPr>
        <p:spPr>
          <a:xfrm>
            <a:off x="3733800" y="-7610"/>
            <a:ext cx="5410200" cy="523220"/>
          </a:xfrm>
          <a:prstGeom prst="rect">
            <a:avLst/>
          </a:prstGeom>
        </p:spPr>
        <p:txBody>
          <a:bodyPr/>
          <a:lstStyle/>
          <a:p>
            <a:r>
              <a:rPr lang="en-US" dirty="0" smtClean="0"/>
              <a:t>North Sea Well Tie</a:t>
            </a:r>
            <a:endParaRPr lang="en-US" dirty="0"/>
          </a:p>
        </p:txBody>
      </p:sp>
      <p:pic>
        <p:nvPicPr>
          <p:cNvPr id="145415" name="Picture 7"/>
          <p:cNvPicPr>
            <a:picLocks noChangeAspect="1" noChangeArrowheads="1"/>
          </p:cNvPicPr>
          <p:nvPr/>
        </p:nvPicPr>
        <p:blipFill>
          <a:blip r:embed="rId3" cstate="print"/>
          <a:srcRect/>
          <a:stretch>
            <a:fillRect/>
          </a:stretch>
        </p:blipFill>
        <p:spPr bwMode="auto">
          <a:xfrm>
            <a:off x="2895600" y="495300"/>
            <a:ext cx="914400" cy="762000"/>
          </a:xfrm>
          <a:prstGeom prst="rect">
            <a:avLst/>
          </a:prstGeom>
          <a:noFill/>
          <a:ln w="9525">
            <a:noFill/>
            <a:miter lim="800000"/>
            <a:headEnd/>
            <a:tailEnd/>
          </a:ln>
          <a:effectLst/>
        </p:spPr>
      </p:pic>
      <p:grpSp>
        <p:nvGrpSpPr>
          <p:cNvPr id="10" name="Group 9"/>
          <p:cNvGrpSpPr/>
          <p:nvPr/>
        </p:nvGrpSpPr>
        <p:grpSpPr>
          <a:xfrm>
            <a:off x="6533662" y="4037625"/>
            <a:ext cx="2457938" cy="304800"/>
            <a:chOff x="6400800" y="4076700"/>
            <a:chExt cx="2618154" cy="304800"/>
          </a:xfrm>
        </p:grpSpPr>
        <p:cxnSp>
          <p:nvCxnSpPr>
            <p:cNvPr id="7" name="Straight Connector 6"/>
            <p:cNvCxnSpPr/>
            <p:nvPr/>
          </p:nvCxnSpPr>
          <p:spPr>
            <a:xfrm>
              <a:off x="6400800" y="4218843"/>
              <a:ext cx="2618154" cy="20515"/>
            </a:xfrm>
            <a:prstGeom prst="line">
              <a:avLst/>
            </a:prstGeom>
            <a:ln w="28575">
              <a:solidFill>
                <a:srgbClr val="FF0000"/>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Up Arrow 7"/>
            <p:cNvSpPr/>
            <p:nvPr/>
          </p:nvSpPr>
          <p:spPr>
            <a:xfrm rot="16200000">
              <a:off x="8637954" y="4000500"/>
              <a:ext cx="304800" cy="457200"/>
            </a:xfrm>
            <a:prstGeom prst="up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5" name="Group 14"/>
          <p:cNvGrpSpPr/>
          <p:nvPr/>
        </p:nvGrpSpPr>
        <p:grpSpPr>
          <a:xfrm>
            <a:off x="152400" y="1333500"/>
            <a:ext cx="3657600" cy="4381500"/>
            <a:chOff x="152400" y="1333500"/>
            <a:chExt cx="3657600" cy="4381500"/>
          </a:xfrm>
        </p:grpSpPr>
        <p:pic>
          <p:nvPicPr>
            <p:cNvPr id="145412" name="Picture 4"/>
            <p:cNvPicPr>
              <a:picLocks noChangeAspect="1" noChangeArrowheads="1"/>
            </p:cNvPicPr>
            <p:nvPr/>
          </p:nvPicPr>
          <p:blipFill>
            <a:blip r:embed="rId4" cstate="print"/>
            <a:srcRect l="10541" t="2396" r="50699"/>
            <a:stretch>
              <a:fillRect/>
            </a:stretch>
          </p:blipFill>
          <p:spPr bwMode="auto">
            <a:xfrm>
              <a:off x="152400" y="1333500"/>
              <a:ext cx="3544277" cy="4381500"/>
            </a:xfrm>
            <a:prstGeom prst="rect">
              <a:avLst/>
            </a:prstGeom>
            <a:noFill/>
            <a:ln w="9525">
              <a:noFill/>
              <a:miter lim="800000"/>
              <a:headEnd/>
              <a:tailEnd/>
            </a:ln>
            <a:effectLst/>
          </p:spPr>
        </p:pic>
        <p:cxnSp>
          <p:nvCxnSpPr>
            <p:cNvPr id="11" name="Straight Connector 10"/>
            <p:cNvCxnSpPr/>
            <p:nvPr/>
          </p:nvCxnSpPr>
          <p:spPr>
            <a:xfrm>
              <a:off x="166077" y="3272206"/>
              <a:ext cx="3499338" cy="25886"/>
            </a:xfrm>
            <a:prstGeom prst="line">
              <a:avLst/>
            </a:prstGeom>
            <a:ln w="28575">
              <a:solidFill>
                <a:srgbClr val="FF0000"/>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tangle 1078"/>
            <p:cNvSpPr>
              <a:spLocks noChangeArrowheads="1"/>
            </p:cNvSpPr>
            <p:nvPr/>
          </p:nvSpPr>
          <p:spPr bwMode="auto">
            <a:xfrm>
              <a:off x="152400" y="1341194"/>
              <a:ext cx="3657600" cy="215444"/>
            </a:xfrm>
            <a:prstGeom prst="rect">
              <a:avLst/>
            </a:prstGeom>
            <a:solidFill>
              <a:schemeClr val="bg1"/>
            </a:solidFill>
            <a:ln w="9525">
              <a:noFill/>
              <a:miter lim="800000"/>
              <a:headEnd/>
              <a:tailEnd/>
            </a:ln>
          </p:spPr>
          <p:txBody>
            <a:bodyPr wrap="square" lIns="0" tIns="0" rIns="0" bIns="0" anchor="ctr" anchorCtr="0">
              <a:spAutoFit/>
            </a:bodyPr>
            <a:lstStyle/>
            <a:p>
              <a:r>
                <a:rPr lang="en-US" sz="1400" dirty="0" smtClean="0">
                  <a:latin typeface="+mj-lt"/>
                </a:rPr>
                <a:t>    GR         SW       PHI       VP      RHOB  P Imp  Synth </a:t>
              </a:r>
              <a:endParaRPr lang="en-US" sz="1400" dirty="0">
                <a:latin typeface="+mj-lt"/>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Line 45"/>
          <p:cNvSpPr>
            <a:spLocks noChangeShapeType="1"/>
          </p:cNvSpPr>
          <p:nvPr/>
        </p:nvSpPr>
        <p:spPr bwMode="auto">
          <a:xfrm flipV="1">
            <a:off x="738231" y="2583808"/>
            <a:ext cx="6719582" cy="25167"/>
          </a:xfrm>
          <a:prstGeom prst="line">
            <a:avLst/>
          </a:prstGeom>
          <a:noFill/>
          <a:ln w="25400">
            <a:solidFill>
              <a:schemeClr val="tx1"/>
            </a:solidFill>
            <a:prstDash val="sysDash"/>
            <a:round/>
            <a:headEnd/>
            <a:tailEnd/>
          </a:ln>
        </p:spPr>
        <p:txBody>
          <a:bodyPr wrap="none" anchor="ctr"/>
          <a:lstStyle/>
          <a:p>
            <a:endParaRPr lang="en-US"/>
          </a:p>
        </p:txBody>
      </p:sp>
      <p:sp>
        <p:nvSpPr>
          <p:cNvPr id="57" name="Line 7"/>
          <p:cNvSpPr>
            <a:spLocks noChangeShapeType="1"/>
          </p:cNvSpPr>
          <p:nvPr/>
        </p:nvSpPr>
        <p:spPr bwMode="auto">
          <a:xfrm flipH="1">
            <a:off x="5648626" y="2608975"/>
            <a:ext cx="5554" cy="2399663"/>
          </a:xfrm>
          <a:prstGeom prst="line">
            <a:avLst/>
          </a:prstGeom>
          <a:noFill/>
          <a:ln w="28575">
            <a:solidFill>
              <a:srgbClr val="0000FF"/>
            </a:solidFill>
            <a:prstDash val="dash"/>
            <a:round/>
            <a:headEnd type="triangle" w="med" len="med"/>
            <a:tailEnd type="triangle" w="med" len="med"/>
          </a:ln>
        </p:spPr>
        <p:txBody>
          <a:bodyPr wrap="none" anchor="ctr"/>
          <a:lstStyle/>
          <a:p>
            <a:endParaRPr lang="en-US" sz="1400"/>
          </a:p>
        </p:txBody>
      </p:sp>
      <p:sp>
        <p:nvSpPr>
          <p:cNvPr id="2" name="Slide Number Placeholder 1"/>
          <p:cNvSpPr>
            <a:spLocks noGrp="1"/>
          </p:cNvSpPr>
          <p:nvPr>
            <p:ph type="sldNum" sz="quarter" idx="4"/>
          </p:nvPr>
        </p:nvSpPr>
        <p:spPr/>
        <p:txBody>
          <a:bodyPr/>
          <a:lstStyle/>
          <a:p>
            <a:fld id="{C2F2A387-2714-4BF1-94C0-87ADEFC08C47}" type="slidenum">
              <a:rPr lang="en-US" smtClean="0"/>
              <a:pPr/>
              <a:t>5</a:t>
            </a:fld>
            <a:endParaRPr lang="en-US"/>
          </a:p>
        </p:txBody>
      </p:sp>
      <p:sp>
        <p:nvSpPr>
          <p:cNvPr id="3" name="Title 2"/>
          <p:cNvSpPr>
            <a:spLocks noGrp="1"/>
          </p:cNvSpPr>
          <p:nvPr>
            <p:ph type="title"/>
          </p:nvPr>
        </p:nvSpPr>
        <p:spPr/>
        <p:txBody>
          <a:bodyPr/>
          <a:lstStyle/>
          <a:p>
            <a:r>
              <a:rPr lang="en-US" dirty="0" smtClean="0"/>
              <a:t>Measurements In Time and In Depth</a:t>
            </a:r>
            <a:endParaRPr lang="en-US" dirty="0"/>
          </a:p>
        </p:txBody>
      </p:sp>
      <p:sp>
        <p:nvSpPr>
          <p:cNvPr id="4" name="Footer Placeholder 3"/>
          <p:cNvSpPr txBox="1">
            <a:spLocks/>
          </p:cNvSpPr>
          <p:nvPr/>
        </p:nvSpPr>
        <p:spPr>
          <a:xfrm>
            <a:off x="0" y="5468779"/>
            <a:ext cx="4114800" cy="246221"/>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wrap="square"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Schroeder</a:t>
            </a:r>
            <a:r>
              <a:rPr kumimoji="0" lang="en-US" sz="1000" b="0" i="1" u="none" strike="noStrike" kern="1200" cap="none" spc="0" normalizeH="0" noProof="0" dirty="0" smtClean="0">
                <a:ln>
                  <a:noFill/>
                </a:ln>
                <a:solidFill>
                  <a:schemeClr val="tx1">
                    <a:lumMod val="50000"/>
                    <a:lumOff val="50000"/>
                  </a:schemeClr>
                </a:solidFill>
                <a:effectLst/>
                <a:uLnTx/>
                <a:uFillTx/>
                <a:latin typeface="+mn-lt"/>
                <a:ea typeface="+mn-ea"/>
                <a:cs typeface="+mn-cs"/>
              </a:rPr>
              <a:t> </a:t>
            </a:r>
            <a:r>
              <a:rPr kumimoji="0" lang="en-US" sz="1000" b="0" i="1"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(2006)                                                           Courtesy of ExxonMobil</a:t>
            </a:r>
            <a:endParaRPr kumimoji="0" lang="en-US" sz="1000" b="0" i="1"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35" name="Text Box 40"/>
          <p:cNvSpPr txBox="1">
            <a:spLocks noChangeArrowheads="1"/>
          </p:cNvSpPr>
          <p:nvPr/>
        </p:nvSpPr>
        <p:spPr bwMode="auto">
          <a:xfrm>
            <a:off x="121508" y="2324100"/>
            <a:ext cx="1219200" cy="584775"/>
          </a:xfrm>
          <a:prstGeom prst="rect">
            <a:avLst/>
          </a:prstGeom>
          <a:noFill/>
          <a:ln w="9525">
            <a:noFill/>
            <a:miter lim="800000"/>
            <a:headEnd/>
            <a:tailEnd/>
          </a:ln>
        </p:spPr>
        <p:txBody>
          <a:bodyPr>
            <a:spAutoFit/>
          </a:bodyPr>
          <a:lstStyle/>
          <a:p>
            <a:pPr algn="r"/>
            <a:r>
              <a:rPr lang="en-US" sz="1600" dirty="0"/>
              <a:t>Surface Elevation</a:t>
            </a:r>
          </a:p>
        </p:txBody>
      </p:sp>
      <p:sp>
        <p:nvSpPr>
          <p:cNvPr id="36" name="Text Box 41"/>
          <p:cNvSpPr txBox="1">
            <a:spLocks noChangeArrowheads="1"/>
          </p:cNvSpPr>
          <p:nvPr/>
        </p:nvSpPr>
        <p:spPr bwMode="auto">
          <a:xfrm>
            <a:off x="-14416" y="3039762"/>
            <a:ext cx="1371600" cy="523220"/>
          </a:xfrm>
          <a:prstGeom prst="rect">
            <a:avLst/>
          </a:prstGeom>
          <a:noFill/>
          <a:ln w="9525">
            <a:noFill/>
            <a:miter lim="800000"/>
            <a:headEnd/>
            <a:tailEnd/>
          </a:ln>
        </p:spPr>
        <p:txBody>
          <a:bodyPr>
            <a:spAutoFit/>
          </a:bodyPr>
          <a:lstStyle/>
          <a:p>
            <a:pPr algn="r"/>
            <a:r>
              <a:rPr lang="en-US" sz="1400" dirty="0"/>
              <a:t>Base of Weathering </a:t>
            </a:r>
          </a:p>
        </p:txBody>
      </p:sp>
      <p:sp>
        <p:nvSpPr>
          <p:cNvPr id="42" name="Text Box 52"/>
          <p:cNvSpPr txBox="1">
            <a:spLocks noChangeArrowheads="1"/>
          </p:cNvSpPr>
          <p:nvPr/>
        </p:nvSpPr>
        <p:spPr bwMode="auto">
          <a:xfrm>
            <a:off x="304800" y="1001315"/>
            <a:ext cx="3429000" cy="457200"/>
          </a:xfrm>
          <a:prstGeom prst="rect">
            <a:avLst/>
          </a:prstGeom>
          <a:noFill/>
          <a:ln w="9525">
            <a:noFill/>
            <a:miter lim="800000"/>
            <a:headEnd/>
            <a:tailEnd/>
          </a:ln>
        </p:spPr>
        <p:txBody>
          <a:bodyPr>
            <a:spAutoFit/>
          </a:bodyPr>
          <a:lstStyle/>
          <a:p>
            <a:pPr algn="ctr">
              <a:spcBef>
                <a:spcPct val="50000"/>
              </a:spcBef>
            </a:pPr>
            <a:r>
              <a:rPr lang="en-US" sz="2400" dirty="0" smtClean="0"/>
              <a:t>Seismic: Time </a:t>
            </a:r>
            <a:r>
              <a:rPr lang="en-US" sz="2400" dirty="0"/>
              <a:t>Units</a:t>
            </a:r>
          </a:p>
        </p:txBody>
      </p:sp>
      <p:sp>
        <p:nvSpPr>
          <p:cNvPr id="43" name="Text Box 53"/>
          <p:cNvSpPr txBox="1">
            <a:spLocks noChangeArrowheads="1"/>
          </p:cNvSpPr>
          <p:nvPr/>
        </p:nvSpPr>
        <p:spPr bwMode="auto">
          <a:xfrm>
            <a:off x="4267200" y="1001315"/>
            <a:ext cx="3429000" cy="457200"/>
          </a:xfrm>
          <a:prstGeom prst="rect">
            <a:avLst/>
          </a:prstGeom>
          <a:noFill/>
          <a:ln w="9525">
            <a:noFill/>
            <a:miter lim="800000"/>
            <a:headEnd/>
            <a:tailEnd/>
          </a:ln>
        </p:spPr>
        <p:txBody>
          <a:bodyPr>
            <a:spAutoFit/>
          </a:bodyPr>
          <a:lstStyle/>
          <a:p>
            <a:pPr algn="ctr">
              <a:spcBef>
                <a:spcPct val="50000"/>
              </a:spcBef>
            </a:pPr>
            <a:r>
              <a:rPr lang="en-US" sz="2400" dirty="0" smtClean="0"/>
              <a:t>Log: Depth </a:t>
            </a:r>
            <a:r>
              <a:rPr lang="en-US" sz="2400" dirty="0"/>
              <a:t>Units</a:t>
            </a:r>
          </a:p>
        </p:txBody>
      </p:sp>
      <p:sp>
        <p:nvSpPr>
          <p:cNvPr id="39" name="Text Box 46"/>
          <p:cNvSpPr txBox="1">
            <a:spLocks noChangeArrowheads="1"/>
          </p:cNvSpPr>
          <p:nvPr/>
        </p:nvSpPr>
        <p:spPr bwMode="auto">
          <a:xfrm>
            <a:off x="7467600" y="2171700"/>
            <a:ext cx="1752600" cy="584775"/>
          </a:xfrm>
          <a:prstGeom prst="rect">
            <a:avLst/>
          </a:prstGeom>
          <a:noFill/>
          <a:ln w="9525">
            <a:noFill/>
            <a:miter lim="800000"/>
            <a:headEnd/>
            <a:tailEnd/>
          </a:ln>
        </p:spPr>
        <p:txBody>
          <a:bodyPr>
            <a:spAutoFit/>
          </a:bodyPr>
          <a:lstStyle/>
          <a:p>
            <a:r>
              <a:rPr lang="en-US" sz="1600" dirty="0"/>
              <a:t>Kelly Bushing</a:t>
            </a:r>
          </a:p>
          <a:p>
            <a:r>
              <a:rPr lang="en-US" sz="1600" dirty="0" smtClean="0"/>
              <a:t>Elevation (KB)</a:t>
            </a:r>
            <a:endParaRPr lang="en-US" sz="2000" dirty="0"/>
          </a:p>
        </p:txBody>
      </p:sp>
      <p:sp>
        <p:nvSpPr>
          <p:cNvPr id="40" name="Line 47"/>
          <p:cNvSpPr>
            <a:spLocks noChangeShapeType="1"/>
          </p:cNvSpPr>
          <p:nvPr/>
        </p:nvSpPr>
        <p:spPr bwMode="auto">
          <a:xfrm>
            <a:off x="5753401" y="2476500"/>
            <a:ext cx="0" cy="685800"/>
          </a:xfrm>
          <a:prstGeom prst="line">
            <a:avLst/>
          </a:prstGeom>
          <a:noFill/>
          <a:ln w="9525">
            <a:solidFill>
              <a:schemeClr val="bg1"/>
            </a:solidFill>
            <a:prstDash val="lgDash"/>
            <a:round/>
            <a:headEnd/>
            <a:tailEnd/>
          </a:ln>
        </p:spPr>
        <p:txBody>
          <a:bodyPr wrap="none" anchor="ctr"/>
          <a:lstStyle/>
          <a:p>
            <a:endParaRPr lang="en-US"/>
          </a:p>
        </p:txBody>
      </p:sp>
      <p:sp>
        <p:nvSpPr>
          <p:cNvPr id="41" name="Line 48"/>
          <p:cNvSpPr>
            <a:spLocks noChangeShapeType="1"/>
          </p:cNvSpPr>
          <p:nvPr/>
        </p:nvSpPr>
        <p:spPr bwMode="auto">
          <a:xfrm>
            <a:off x="5753401" y="4959350"/>
            <a:ext cx="0" cy="685800"/>
          </a:xfrm>
          <a:prstGeom prst="line">
            <a:avLst/>
          </a:prstGeom>
          <a:noFill/>
          <a:ln w="9525">
            <a:solidFill>
              <a:schemeClr val="bg1"/>
            </a:solidFill>
            <a:prstDash val="lgDash"/>
            <a:round/>
            <a:headEnd/>
            <a:tailEnd type="triangle" w="med" len="med"/>
          </a:ln>
        </p:spPr>
        <p:txBody>
          <a:bodyPr wrap="none" anchor="ctr"/>
          <a:lstStyle/>
          <a:p>
            <a:endParaRPr lang="en-US"/>
          </a:p>
        </p:txBody>
      </p:sp>
      <p:sp>
        <p:nvSpPr>
          <p:cNvPr id="17" name="Text Box 21"/>
          <p:cNvSpPr txBox="1">
            <a:spLocks noChangeArrowheads="1"/>
          </p:cNvSpPr>
          <p:nvPr/>
        </p:nvSpPr>
        <p:spPr bwMode="auto">
          <a:xfrm rot="16200000">
            <a:off x="4657927" y="3740378"/>
            <a:ext cx="1981199" cy="215444"/>
          </a:xfrm>
          <a:prstGeom prst="rect">
            <a:avLst/>
          </a:prstGeom>
          <a:solidFill>
            <a:schemeClr val="bg1"/>
          </a:solidFill>
          <a:ln w="9525">
            <a:noFill/>
            <a:miter lim="800000"/>
            <a:headEnd/>
            <a:tailEnd/>
          </a:ln>
        </p:spPr>
        <p:txBody>
          <a:bodyPr wrap="square" lIns="0" tIns="0" rIns="0" bIns="0">
            <a:spAutoFit/>
          </a:bodyPr>
          <a:lstStyle/>
          <a:p>
            <a:pPr algn="ctr">
              <a:spcBef>
                <a:spcPct val="50000"/>
              </a:spcBef>
            </a:pPr>
            <a:r>
              <a:rPr lang="en-US" sz="1400" dirty="0" smtClean="0"/>
              <a:t>True Vertical depth (TVD)</a:t>
            </a:r>
            <a:endParaRPr lang="en-US" dirty="0"/>
          </a:p>
        </p:txBody>
      </p:sp>
      <p:grpSp>
        <p:nvGrpSpPr>
          <p:cNvPr id="83" name="Group 82"/>
          <p:cNvGrpSpPr/>
          <p:nvPr/>
        </p:nvGrpSpPr>
        <p:grpSpPr>
          <a:xfrm>
            <a:off x="4199238" y="1566863"/>
            <a:ext cx="1219200" cy="3886200"/>
            <a:chOff x="4199238" y="1566863"/>
            <a:chExt cx="1219200" cy="4114800"/>
          </a:xfrm>
        </p:grpSpPr>
        <p:sp>
          <p:nvSpPr>
            <p:cNvPr id="13" name="Rectangle 17"/>
            <p:cNvSpPr>
              <a:spLocks noChangeArrowheads="1"/>
            </p:cNvSpPr>
            <p:nvPr/>
          </p:nvSpPr>
          <p:spPr bwMode="auto">
            <a:xfrm>
              <a:off x="4199238" y="1934853"/>
              <a:ext cx="1219200" cy="3746810"/>
            </a:xfrm>
            <a:prstGeom prst="rect">
              <a:avLst/>
            </a:prstGeom>
            <a:solidFill>
              <a:srgbClr val="FF9933"/>
            </a:solidFill>
            <a:ln w="38100">
              <a:noFill/>
              <a:miter lim="800000"/>
              <a:headEnd/>
              <a:tailEnd/>
            </a:ln>
          </p:spPr>
          <p:txBody>
            <a:bodyPr wrap="none" anchor="ctr"/>
            <a:lstStyle/>
            <a:p>
              <a:endParaRPr lang="en-US"/>
            </a:p>
          </p:txBody>
        </p:sp>
        <p:sp>
          <p:nvSpPr>
            <p:cNvPr id="14" name="Rectangle 18"/>
            <p:cNvSpPr>
              <a:spLocks noChangeArrowheads="1"/>
            </p:cNvSpPr>
            <p:nvPr/>
          </p:nvSpPr>
          <p:spPr bwMode="auto">
            <a:xfrm>
              <a:off x="4199238" y="2670834"/>
              <a:ext cx="1219200" cy="735980"/>
            </a:xfrm>
            <a:prstGeom prst="rect">
              <a:avLst/>
            </a:prstGeom>
            <a:solidFill>
              <a:srgbClr val="FFCC66"/>
            </a:solidFill>
            <a:ln w="9525">
              <a:solidFill>
                <a:schemeClr val="tx1"/>
              </a:solidFill>
              <a:miter lim="800000"/>
              <a:headEnd/>
              <a:tailEnd/>
            </a:ln>
          </p:spPr>
          <p:txBody>
            <a:bodyPr wrap="none" anchor="ctr"/>
            <a:lstStyle/>
            <a:p>
              <a:endParaRPr lang="en-US"/>
            </a:p>
          </p:txBody>
        </p:sp>
        <p:sp>
          <p:nvSpPr>
            <p:cNvPr id="15" name="Rectangle 19"/>
            <p:cNvSpPr>
              <a:spLocks noChangeArrowheads="1"/>
            </p:cNvSpPr>
            <p:nvPr/>
          </p:nvSpPr>
          <p:spPr bwMode="auto">
            <a:xfrm>
              <a:off x="4199238" y="1566863"/>
              <a:ext cx="1219200" cy="1103971"/>
            </a:xfrm>
            <a:prstGeom prst="rect">
              <a:avLst/>
            </a:prstGeom>
            <a:solidFill>
              <a:srgbClr val="CCFFFF"/>
            </a:solidFill>
            <a:ln w="9525">
              <a:solidFill>
                <a:schemeClr val="tx1"/>
              </a:solidFill>
              <a:miter lim="800000"/>
              <a:headEnd/>
              <a:tailEnd/>
            </a:ln>
          </p:spPr>
          <p:txBody>
            <a:bodyPr wrap="none" anchor="ctr"/>
            <a:lstStyle/>
            <a:p>
              <a:endParaRPr lang="en-US"/>
            </a:p>
          </p:txBody>
        </p:sp>
        <p:sp>
          <p:nvSpPr>
            <p:cNvPr id="16" name="Oval 20"/>
            <p:cNvSpPr>
              <a:spLocks noChangeArrowheads="1"/>
            </p:cNvSpPr>
            <p:nvPr/>
          </p:nvSpPr>
          <p:spPr bwMode="auto">
            <a:xfrm>
              <a:off x="4199238" y="5146404"/>
              <a:ext cx="1219200" cy="20072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 name="Rectangle 22"/>
            <p:cNvSpPr>
              <a:spLocks noChangeArrowheads="1"/>
            </p:cNvSpPr>
            <p:nvPr/>
          </p:nvSpPr>
          <p:spPr bwMode="auto">
            <a:xfrm>
              <a:off x="4199238" y="1566863"/>
              <a:ext cx="1219200" cy="4114800"/>
            </a:xfrm>
            <a:prstGeom prst="rect">
              <a:avLst/>
            </a:prstGeom>
            <a:noFill/>
            <a:ln w="38100">
              <a:solidFill>
                <a:schemeClr val="bg2"/>
              </a:solidFill>
              <a:miter lim="800000"/>
              <a:headEnd/>
              <a:tailEnd/>
            </a:ln>
          </p:spPr>
          <p:txBody>
            <a:bodyPr wrap="none" anchor="ctr"/>
            <a:lstStyle/>
            <a:p>
              <a:endParaRPr lang="en-US"/>
            </a:p>
          </p:txBody>
        </p:sp>
        <p:sp>
          <p:nvSpPr>
            <p:cNvPr id="19" name="Freeform 23"/>
            <p:cNvSpPr>
              <a:spLocks/>
            </p:cNvSpPr>
            <p:nvPr/>
          </p:nvSpPr>
          <p:spPr bwMode="auto">
            <a:xfrm>
              <a:off x="4351639" y="2511929"/>
              <a:ext cx="762000" cy="3102827"/>
            </a:xfrm>
            <a:custGeom>
              <a:avLst/>
              <a:gdLst>
                <a:gd name="T0" fmla="*/ 748833 w 544"/>
                <a:gd name="T1" fmla="*/ 0 h 2208"/>
                <a:gd name="T2" fmla="*/ 748833 w 544"/>
                <a:gd name="T3" fmla="*/ 1075497 h 2208"/>
                <a:gd name="T4" fmla="*/ 612682 w 544"/>
                <a:gd name="T5" fmla="*/ 2227815 h 2208"/>
                <a:gd name="T6" fmla="*/ 0 w 544"/>
                <a:gd name="T7" fmla="*/ 3533775 h 2208"/>
                <a:gd name="T8" fmla="*/ 0 60000 65536"/>
                <a:gd name="T9" fmla="*/ 0 60000 65536"/>
                <a:gd name="T10" fmla="*/ 0 60000 65536"/>
                <a:gd name="T11" fmla="*/ 0 60000 65536"/>
                <a:gd name="T12" fmla="*/ 0 w 544"/>
                <a:gd name="T13" fmla="*/ 0 h 2208"/>
                <a:gd name="T14" fmla="*/ 544 w 544"/>
                <a:gd name="T15" fmla="*/ 2208 h 2208"/>
              </a:gdLst>
              <a:ahLst/>
              <a:cxnLst>
                <a:cxn ang="T8">
                  <a:pos x="T0" y="T1"/>
                </a:cxn>
                <a:cxn ang="T9">
                  <a:pos x="T2" y="T3"/>
                </a:cxn>
                <a:cxn ang="T10">
                  <a:pos x="T4" y="T5"/>
                </a:cxn>
                <a:cxn ang="T11">
                  <a:pos x="T6" y="T7"/>
                </a:cxn>
              </a:cxnLst>
              <a:rect l="T12" t="T13" r="T14" b="T15"/>
              <a:pathLst>
                <a:path w="544" h="2208">
                  <a:moveTo>
                    <a:pt x="528" y="0"/>
                  </a:moveTo>
                  <a:cubicBezTo>
                    <a:pt x="536" y="220"/>
                    <a:pt x="544" y="440"/>
                    <a:pt x="528" y="672"/>
                  </a:cubicBezTo>
                  <a:cubicBezTo>
                    <a:pt x="512" y="904"/>
                    <a:pt x="520" y="1136"/>
                    <a:pt x="432" y="1392"/>
                  </a:cubicBezTo>
                  <a:cubicBezTo>
                    <a:pt x="344" y="1648"/>
                    <a:pt x="172" y="1928"/>
                    <a:pt x="0" y="2208"/>
                  </a:cubicBezTo>
                </a:path>
              </a:pathLst>
            </a:custGeom>
            <a:noFill/>
            <a:ln w="38100">
              <a:solidFill>
                <a:schemeClr val="tx1"/>
              </a:solidFill>
              <a:round/>
              <a:headEnd/>
              <a:tailEnd/>
            </a:ln>
          </p:spPr>
          <p:txBody>
            <a:bodyPr wrap="none" anchor="ctr"/>
            <a:lstStyle/>
            <a:p>
              <a:endParaRPr lang="en-US"/>
            </a:p>
          </p:txBody>
        </p:sp>
        <p:sp>
          <p:nvSpPr>
            <p:cNvPr id="20" name="Rectangle 24"/>
            <p:cNvSpPr>
              <a:spLocks noChangeArrowheads="1"/>
            </p:cNvSpPr>
            <p:nvPr/>
          </p:nvSpPr>
          <p:spPr bwMode="auto">
            <a:xfrm>
              <a:off x="5037438" y="2470112"/>
              <a:ext cx="152400" cy="65513"/>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1" name="Group 26"/>
            <p:cNvGrpSpPr>
              <a:grpSpLocks/>
            </p:cNvGrpSpPr>
            <p:nvPr/>
          </p:nvGrpSpPr>
          <p:grpSpPr bwMode="auto">
            <a:xfrm>
              <a:off x="4932663" y="1725768"/>
              <a:ext cx="403225" cy="989671"/>
              <a:chOff x="3976" y="818"/>
              <a:chExt cx="254" cy="576"/>
            </a:xfrm>
          </p:grpSpPr>
          <p:grpSp>
            <p:nvGrpSpPr>
              <p:cNvPr id="22" name="Group 27"/>
              <p:cNvGrpSpPr>
                <a:grpSpLocks/>
              </p:cNvGrpSpPr>
              <p:nvPr/>
            </p:nvGrpSpPr>
            <p:grpSpPr bwMode="auto">
              <a:xfrm>
                <a:off x="3976" y="818"/>
                <a:ext cx="254" cy="576"/>
                <a:chOff x="1982" y="990"/>
                <a:chExt cx="254" cy="576"/>
              </a:xfrm>
            </p:grpSpPr>
            <p:grpSp>
              <p:nvGrpSpPr>
                <p:cNvPr id="24" name="Group 28"/>
                <p:cNvGrpSpPr>
                  <a:grpSpLocks/>
                </p:cNvGrpSpPr>
                <p:nvPr/>
              </p:nvGrpSpPr>
              <p:grpSpPr bwMode="auto">
                <a:xfrm>
                  <a:off x="1982" y="990"/>
                  <a:ext cx="254" cy="576"/>
                  <a:chOff x="1982" y="935"/>
                  <a:chExt cx="519" cy="631"/>
                </a:xfrm>
              </p:grpSpPr>
              <p:sp>
                <p:nvSpPr>
                  <p:cNvPr id="29" name="Line 29"/>
                  <p:cNvSpPr>
                    <a:spLocks noChangeShapeType="1"/>
                  </p:cNvSpPr>
                  <p:nvPr/>
                </p:nvSpPr>
                <p:spPr bwMode="auto">
                  <a:xfrm>
                    <a:off x="2118" y="1044"/>
                    <a:ext cx="257" cy="0"/>
                  </a:xfrm>
                  <a:prstGeom prst="line">
                    <a:avLst/>
                  </a:prstGeom>
                  <a:noFill/>
                  <a:ln w="38100">
                    <a:solidFill>
                      <a:schemeClr val="tx1"/>
                    </a:solidFill>
                    <a:round/>
                    <a:headEnd/>
                    <a:tailEnd/>
                  </a:ln>
                </p:spPr>
                <p:txBody>
                  <a:bodyPr wrap="none" anchor="ctr"/>
                  <a:lstStyle/>
                  <a:p>
                    <a:endParaRPr lang="en-US"/>
                  </a:p>
                </p:txBody>
              </p:sp>
              <p:sp>
                <p:nvSpPr>
                  <p:cNvPr id="30" name="Line 30"/>
                  <p:cNvSpPr>
                    <a:spLocks noChangeShapeType="1"/>
                  </p:cNvSpPr>
                  <p:nvPr/>
                </p:nvSpPr>
                <p:spPr bwMode="auto">
                  <a:xfrm>
                    <a:off x="2014" y="1428"/>
                    <a:ext cx="466" cy="1"/>
                  </a:xfrm>
                  <a:prstGeom prst="line">
                    <a:avLst/>
                  </a:prstGeom>
                  <a:noFill/>
                  <a:ln w="38100">
                    <a:solidFill>
                      <a:schemeClr val="tx1"/>
                    </a:solidFill>
                    <a:round/>
                    <a:headEnd/>
                    <a:tailEnd/>
                  </a:ln>
                </p:spPr>
                <p:txBody>
                  <a:bodyPr wrap="none" anchor="ctr"/>
                  <a:lstStyle/>
                  <a:p>
                    <a:endParaRPr lang="en-US"/>
                  </a:p>
                </p:txBody>
              </p:sp>
              <p:sp>
                <p:nvSpPr>
                  <p:cNvPr id="31" name="Line 31"/>
                  <p:cNvSpPr>
                    <a:spLocks noChangeAspect="1" noChangeShapeType="1"/>
                  </p:cNvSpPr>
                  <p:nvPr/>
                </p:nvSpPr>
                <p:spPr bwMode="auto">
                  <a:xfrm>
                    <a:off x="2065" y="1235"/>
                    <a:ext cx="363" cy="1"/>
                  </a:xfrm>
                  <a:prstGeom prst="line">
                    <a:avLst/>
                  </a:prstGeom>
                  <a:noFill/>
                  <a:ln w="38100">
                    <a:solidFill>
                      <a:schemeClr val="tx1"/>
                    </a:solidFill>
                    <a:round/>
                    <a:headEnd/>
                    <a:tailEnd/>
                  </a:ln>
                </p:spPr>
                <p:txBody>
                  <a:bodyPr wrap="none" anchor="ctr"/>
                  <a:lstStyle/>
                  <a:p>
                    <a:endParaRPr lang="en-US"/>
                  </a:p>
                </p:txBody>
              </p:sp>
              <p:sp>
                <p:nvSpPr>
                  <p:cNvPr id="32" name="Line 32"/>
                  <p:cNvSpPr>
                    <a:spLocks noChangeShapeType="1"/>
                  </p:cNvSpPr>
                  <p:nvPr/>
                </p:nvSpPr>
                <p:spPr bwMode="auto">
                  <a:xfrm>
                    <a:off x="2338" y="935"/>
                    <a:ext cx="163" cy="631"/>
                  </a:xfrm>
                  <a:prstGeom prst="line">
                    <a:avLst/>
                  </a:prstGeom>
                  <a:noFill/>
                  <a:ln w="38100">
                    <a:solidFill>
                      <a:schemeClr val="tx1"/>
                    </a:solidFill>
                    <a:round/>
                    <a:headEnd/>
                    <a:tailEnd/>
                  </a:ln>
                </p:spPr>
                <p:txBody>
                  <a:bodyPr wrap="none" anchor="ctr"/>
                  <a:lstStyle/>
                  <a:p>
                    <a:endParaRPr lang="en-US"/>
                  </a:p>
                </p:txBody>
              </p:sp>
              <p:sp>
                <p:nvSpPr>
                  <p:cNvPr id="33" name="Line 33"/>
                  <p:cNvSpPr>
                    <a:spLocks noChangeShapeType="1"/>
                  </p:cNvSpPr>
                  <p:nvPr/>
                </p:nvSpPr>
                <p:spPr bwMode="auto">
                  <a:xfrm flipH="1">
                    <a:off x="1982" y="935"/>
                    <a:ext cx="163" cy="631"/>
                  </a:xfrm>
                  <a:prstGeom prst="line">
                    <a:avLst/>
                  </a:prstGeom>
                  <a:noFill/>
                  <a:ln w="38100">
                    <a:solidFill>
                      <a:schemeClr val="tx1"/>
                    </a:solidFill>
                    <a:round/>
                    <a:headEnd/>
                    <a:tailEnd/>
                  </a:ln>
                </p:spPr>
                <p:txBody>
                  <a:bodyPr wrap="none" anchor="ctr"/>
                  <a:lstStyle/>
                  <a:p>
                    <a:endParaRPr lang="en-US"/>
                  </a:p>
                </p:txBody>
              </p:sp>
            </p:grpSp>
            <p:sp>
              <p:nvSpPr>
                <p:cNvPr id="25" name="Line 34"/>
                <p:cNvSpPr>
                  <a:spLocks noChangeShapeType="1"/>
                </p:cNvSpPr>
                <p:nvPr/>
              </p:nvSpPr>
              <p:spPr bwMode="auto">
                <a:xfrm>
                  <a:off x="2051" y="1089"/>
                  <a:ext cx="141" cy="179"/>
                </a:xfrm>
                <a:prstGeom prst="line">
                  <a:avLst/>
                </a:prstGeom>
                <a:noFill/>
                <a:ln w="28575">
                  <a:solidFill>
                    <a:schemeClr val="tx1"/>
                  </a:solidFill>
                  <a:round/>
                  <a:headEnd/>
                  <a:tailEnd/>
                </a:ln>
              </p:spPr>
              <p:txBody>
                <a:bodyPr wrap="none" anchor="ctr"/>
                <a:lstStyle/>
                <a:p>
                  <a:endParaRPr lang="en-US"/>
                </a:p>
              </p:txBody>
            </p:sp>
            <p:sp>
              <p:nvSpPr>
                <p:cNvPr id="26" name="Line 35"/>
                <p:cNvSpPr>
                  <a:spLocks noChangeShapeType="1"/>
                </p:cNvSpPr>
                <p:nvPr/>
              </p:nvSpPr>
              <p:spPr bwMode="auto">
                <a:xfrm>
                  <a:off x="2033" y="1276"/>
                  <a:ext cx="173" cy="156"/>
                </a:xfrm>
                <a:prstGeom prst="line">
                  <a:avLst/>
                </a:prstGeom>
                <a:noFill/>
                <a:ln w="28575">
                  <a:solidFill>
                    <a:schemeClr val="tx1"/>
                  </a:solidFill>
                  <a:round/>
                  <a:headEnd/>
                  <a:tailEnd/>
                </a:ln>
              </p:spPr>
              <p:txBody>
                <a:bodyPr wrap="none" anchor="ctr"/>
                <a:lstStyle/>
                <a:p>
                  <a:endParaRPr lang="en-US"/>
                </a:p>
              </p:txBody>
            </p:sp>
            <p:sp>
              <p:nvSpPr>
                <p:cNvPr id="27" name="Line 36"/>
                <p:cNvSpPr>
                  <a:spLocks noChangeShapeType="1"/>
                </p:cNvSpPr>
                <p:nvPr/>
              </p:nvSpPr>
              <p:spPr bwMode="auto">
                <a:xfrm flipH="1">
                  <a:off x="2025" y="1092"/>
                  <a:ext cx="141" cy="179"/>
                </a:xfrm>
                <a:prstGeom prst="line">
                  <a:avLst/>
                </a:prstGeom>
                <a:noFill/>
                <a:ln w="28575">
                  <a:solidFill>
                    <a:schemeClr val="tx1"/>
                  </a:solidFill>
                  <a:round/>
                  <a:headEnd/>
                  <a:tailEnd/>
                </a:ln>
              </p:spPr>
              <p:txBody>
                <a:bodyPr wrap="none" anchor="ctr"/>
                <a:lstStyle/>
                <a:p>
                  <a:endParaRPr lang="en-US"/>
                </a:p>
              </p:txBody>
            </p:sp>
            <p:sp>
              <p:nvSpPr>
                <p:cNvPr id="28" name="Line 37"/>
                <p:cNvSpPr>
                  <a:spLocks noChangeShapeType="1"/>
                </p:cNvSpPr>
                <p:nvPr/>
              </p:nvSpPr>
              <p:spPr bwMode="auto">
                <a:xfrm flipH="1">
                  <a:off x="2012" y="1277"/>
                  <a:ext cx="173" cy="156"/>
                </a:xfrm>
                <a:prstGeom prst="line">
                  <a:avLst/>
                </a:prstGeom>
                <a:noFill/>
                <a:ln w="28575">
                  <a:solidFill>
                    <a:schemeClr val="tx1"/>
                  </a:solidFill>
                  <a:round/>
                  <a:headEnd/>
                  <a:tailEnd/>
                </a:ln>
              </p:spPr>
              <p:txBody>
                <a:bodyPr wrap="none" anchor="ctr"/>
                <a:lstStyle/>
                <a:p>
                  <a:endParaRPr lang="en-US"/>
                </a:p>
              </p:txBody>
            </p:sp>
          </p:grpSp>
          <p:sp>
            <p:nvSpPr>
              <p:cNvPr id="23" name="Line 38"/>
              <p:cNvSpPr>
                <a:spLocks noChangeShapeType="1"/>
              </p:cNvSpPr>
              <p:nvPr/>
            </p:nvSpPr>
            <p:spPr bwMode="auto">
              <a:xfrm>
                <a:off x="4052" y="826"/>
                <a:ext cx="109" cy="0"/>
              </a:xfrm>
              <a:prstGeom prst="line">
                <a:avLst/>
              </a:prstGeom>
              <a:noFill/>
              <a:ln w="38100">
                <a:solidFill>
                  <a:schemeClr val="tx1"/>
                </a:solidFill>
                <a:round/>
                <a:headEnd/>
                <a:tailEnd/>
              </a:ln>
            </p:spPr>
            <p:txBody>
              <a:bodyPr wrap="none" anchor="ctr"/>
              <a:lstStyle/>
              <a:p>
                <a:endParaRPr lang="en-US"/>
              </a:p>
            </p:txBody>
          </p:sp>
        </p:grpSp>
        <p:sp>
          <p:nvSpPr>
            <p:cNvPr id="37" name="Text Box 44"/>
            <p:cNvSpPr txBox="1">
              <a:spLocks noChangeArrowheads="1"/>
            </p:cNvSpPr>
            <p:nvPr/>
          </p:nvSpPr>
          <p:spPr bwMode="auto">
            <a:xfrm rot="16784340">
              <a:off x="3822373" y="3718206"/>
              <a:ext cx="2040138" cy="307777"/>
            </a:xfrm>
            <a:prstGeom prst="rect">
              <a:avLst/>
            </a:prstGeom>
            <a:noFill/>
            <a:ln w="9525">
              <a:noFill/>
              <a:miter lim="800000"/>
              <a:headEnd/>
              <a:tailEnd/>
            </a:ln>
          </p:spPr>
          <p:txBody>
            <a:bodyPr wrap="square">
              <a:spAutoFit/>
            </a:bodyPr>
            <a:lstStyle/>
            <a:p>
              <a:pPr>
                <a:spcBef>
                  <a:spcPct val="50000"/>
                </a:spcBef>
              </a:pPr>
              <a:r>
                <a:rPr lang="en-US" sz="1400" dirty="0" smtClean="0"/>
                <a:t>Measured Depth (MD)</a:t>
              </a:r>
              <a:endParaRPr lang="en-US" sz="2000" dirty="0"/>
            </a:p>
          </p:txBody>
        </p:sp>
      </p:grpSp>
      <p:sp>
        <p:nvSpPr>
          <p:cNvPr id="44" name="Line 54"/>
          <p:cNvSpPr>
            <a:spLocks noChangeShapeType="1"/>
          </p:cNvSpPr>
          <p:nvPr/>
        </p:nvSpPr>
        <p:spPr bwMode="auto">
          <a:xfrm>
            <a:off x="4213654" y="5054235"/>
            <a:ext cx="1752600" cy="0"/>
          </a:xfrm>
          <a:prstGeom prst="line">
            <a:avLst/>
          </a:prstGeom>
          <a:noFill/>
          <a:ln w="28575">
            <a:solidFill>
              <a:srgbClr val="0000FF"/>
            </a:solidFill>
            <a:prstDash val="dash"/>
            <a:round/>
            <a:headEnd/>
            <a:tailEnd/>
          </a:ln>
        </p:spPr>
        <p:txBody>
          <a:bodyPr wrap="none" anchor="ctr"/>
          <a:lstStyle/>
          <a:p>
            <a:endParaRPr lang="en-US"/>
          </a:p>
        </p:txBody>
      </p:sp>
      <p:grpSp>
        <p:nvGrpSpPr>
          <p:cNvPr id="50" name="Group 49"/>
          <p:cNvGrpSpPr/>
          <p:nvPr/>
        </p:nvGrpSpPr>
        <p:grpSpPr>
          <a:xfrm>
            <a:off x="1335946" y="1558925"/>
            <a:ext cx="1223962" cy="3886200"/>
            <a:chOff x="1900238" y="1558925"/>
            <a:chExt cx="1223962" cy="4694238"/>
          </a:xfrm>
        </p:grpSpPr>
        <p:sp>
          <p:nvSpPr>
            <p:cNvPr id="5" name="Rectangle 3"/>
            <p:cNvSpPr>
              <a:spLocks noChangeArrowheads="1"/>
            </p:cNvSpPr>
            <p:nvPr/>
          </p:nvSpPr>
          <p:spPr bwMode="auto">
            <a:xfrm>
              <a:off x="1905000" y="1985963"/>
              <a:ext cx="1219200" cy="4267200"/>
            </a:xfrm>
            <a:prstGeom prst="rect">
              <a:avLst/>
            </a:prstGeom>
            <a:solidFill>
              <a:srgbClr val="FF9933"/>
            </a:solidFill>
            <a:ln w="38100">
              <a:noFill/>
              <a:miter lim="800000"/>
              <a:headEnd/>
              <a:tailEnd/>
            </a:ln>
          </p:spPr>
          <p:txBody>
            <a:bodyPr wrap="none" anchor="ctr"/>
            <a:lstStyle/>
            <a:p>
              <a:endParaRPr lang="en-US" sz="1400"/>
            </a:p>
          </p:txBody>
        </p:sp>
        <p:sp>
          <p:nvSpPr>
            <p:cNvPr id="6" name="Rectangle 4"/>
            <p:cNvSpPr>
              <a:spLocks noChangeArrowheads="1"/>
            </p:cNvSpPr>
            <p:nvPr/>
          </p:nvSpPr>
          <p:spPr bwMode="auto">
            <a:xfrm>
              <a:off x="1905000" y="2824163"/>
              <a:ext cx="1219200" cy="838200"/>
            </a:xfrm>
            <a:prstGeom prst="rect">
              <a:avLst/>
            </a:prstGeom>
            <a:solidFill>
              <a:srgbClr val="FFCC66"/>
            </a:solidFill>
            <a:ln w="9525">
              <a:solidFill>
                <a:schemeClr val="tx1"/>
              </a:solidFill>
              <a:miter lim="800000"/>
              <a:headEnd/>
              <a:tailEnd/>
            </a:ln>
          </p:spPr>
          <p:txBody>
            <a:bodyPr wrap="none" anchor="ctr"/>
            <a:lstStyle/>
            <a:p>
              <a:endParaRPr lang="en-US" sz="1400"/>
            </a:p>
          </p:txBody>
        </p:sp>
        <p:sp>
          <p:nvSpPr>
            <p:cNvPr id="7" name="Oval 6"/>
            <p:cNvSpPr>
              <a:spLocks noChangeArrowheads="1"/>
            </p:cNvSpPr>
            <p:nvPr/>
          </p:nvSpPr>
          <p:spPr bwMode="auto">
            <a:xfrm>
              <a:off x="1905000" y="5643563"/>
              <a:ext cx="1219200" cy="228600"/>
            </a:xfrm>
            <a:prstGeom prst="ellipse">
              <a:avLst/>
            </a:prstGeom>
            <a:solidFill>
              <a:schemeClr val="accent1"/>
            </a:solidFill>
            <a:ln w="9525">
              <a:solidFill>
                <a:schemeClr val="tx1"/>
              </a:solidFill>
              <a:round/>
              <a:headEnd/>
              <a:tailEnd/>
            </a:ln>
          </p:spPr>
          <p:txBody>
            <a:bodyPr wrap="none" anchor="ctr"/>
            <a:lstStyle/>
            <a:p>
              <a:endParaRPr lang="en-US" sz="1400"/>
            </a:p>
          </p:txBody>
        </p:sp>
        <p:sp>
          <p:nvSpPr>
            <p:cNvPr id="8" name="Line 7"/>
            <p:cNvSpPr>
              <a:spLocks noChangeShapeType="1"/>
            </p:cNvSpPr>
            <p:nvPr/>
          </p:nvSpPr>
          <p:spPr bwMode="auto">
            <a:xfrm>
              <a:off x="2286000" y="2872169"/>
              <a:ext cx="1588" cy="2819401"/>
            </a:xfrm>
            <a:prstGeom prst="line">
              <a:avLst/>
            </a:prstGeom>
            <a:noFill/>
            <a:ln w="28575">
              <a:solidFill>
                <a:schemeClr val="tx1"/>
              </a:solidFill>
              <a:prstDash val="dash"/>
              <a:round/>
              <a:headEnd w="lg" len="lg"/>
              <a:tailEnd type="triangle" w="lg" len="lg"/>
            </a:ln>
          </p:spPr>
          <p:txBody>
            <a:bodyPr wrap="none" anchor="ctr"/>
            <a:lstStyle/>
            <a:p>
              <a:endParaRPr lang="en-US" sz="1400"/>
            </a:p>
          </p:txBody>
        </p:sp>
        <p:sp>
          <p:nvSpPr>
            <p:cNvPr id="9" name="Line 8"/>
            <p:cNvSpPr>
              <a:spLocks noChangeShapeType="1"/>
            </p:cNvSpPr>
            <p:nvPr/>
          </p:nvSpPr>
          <p:spPr bwMode="auto">
            <a:xfrm>
              <a:off x="2667000" y="2824163"/>
              <a:ext cx="1588" cy="2895600"/>
            </a:xfrm>
            <a:prstGeom prst="line">
              <a:avLst/>
            </a:prstGeom>
            <a:noFill/>
            <a:ln w="28575">
              <a:solidFill>
                <a:schemeClr val="tx1"/>
              </a:solidFill>
              <a:prstDash val="dash"/>
              <a:round/>
              <a:headEnd type="triangle" w="lg" len="lg"/>
              <a:tailEnd type="none" w="lg" len="lg"/>
            </a:ln>
          </p:spPr>
          <p:txBody>
            <a:bodyPr wrap="none" anchor="ctr"/>
            <a:lstStyle/>
            <a:p>
              <a:endParaRPr lang="en-US" sz="1400"/>
            </a:p>
          </p:txBody>
        </p:sp>
        <p:sp>
          <p:nvSpPr>
            <p:cNvPr id="10" name="Text Box 9"/>
            <p:cNvSpPr txBox="1">
              <a:spLocks noChangeArrowheads="1"/>
            </p:cNvSpPr>
            <p:nvPr/>
          </p:nvSpPr>
          <p:spPr bwMode="auto">
            <a:xfrm rot="16200000">
              <a:off x="1188801" y="4170046"/>
              <a:ext cx="2520980" cy="261610"/>
            </a:xfrm>
            <a:prstGeom prst="rect">
              <a:avLst/>
            </a:prstGeom>
            <a:noFill/>
            <a:ln w="9525">
              <a:noFill/>
              <a:miter lim="800000"/>
              <a:headEnd/>
              <a:tailEnd/>
            </a:ln>
          </p:spPr>
          <p:txBody>
            <a:bodyPr wrap="square" lIns="0" rIns="0" bIns="0" anchor="ctr" anchorCtr="1">
              <a:spAutoFit/>
            </a:bodyPr>
            <a:lstStyle/>
            <a:p>
              <a:pPr>
                <a:spcBef>
                  <a:spcPct val="50000"/>
                </a:spcBef>
              </a:pPr>
              <a:r>
                <a:rPr lang="en-US" sz="1400" dirty="0"/>
                <a:t>Two-way </a:t>
              </a:r>
              <a:r>
                <a:rPr lang="en-US" sz="1400" dirty="0" smtClean="0"/>
                <a:t>time (TWT)</a:t>
              </a:r>
              <a:endParaRPr lang="en-US" sz="1400" dirty="0"/>
            </a:p>
          </p:txBody>
        </p:sp>
        <p:sp>
          <p:nvSpPr>
            <p:cNvPr id="45" name="Rectangle 55"/>
            <p:cNvSpPr>
              <a:spLocks noChangeArrowheads="1"/>
            </p:cNvSpPr>
            <p:nvPr/>
          </p:nvSpPr>
          <p:spPr bwMode="auto">
            <a:xfrm>
              <a:off x="1900238" y="1558925"/>
              <a:ext cx="1219200" cy="1257300"/>
            </a:xfrm>
            <a:prstGeom prst="rect">
              <a:avLst/>
            </a:prstGeom>
            <a:solidFill>
              <a:srgbClr val="CCFFFF"/>
            </a:solidFill>
            <a:ln w="9525">
              <a:solidFill>
                <a:schemeClr val="tx1"/>
              </a:solidFill>
              <a:miter lim="800000"/>
              <a:headEnd/>
              <a:tailEnd/>
            </a:ln>
          </p:spPr>
          <p:txBody>
            <a:bodyPr wrap="none" anchor="ctr"/>
            <a:lstStyle/>
            <a:p>
              <a:endParaRPr lang="en-US" sz="1400"/>
            </a:p>
          </p:txBody>
        </p:sp>
        <p:sp>
          <p:nvSpPr>
            <p:cNvPr id="46" name="Rectangle 11"/>
            <p:cNvSpPr>
              <a:spLocks noChangeArrowheads="1"/>
            </p:cNvSpPr>
            <p:nvPr/>
          </p:nvSpPr>
          <p:spPr bwMode="auto">
            <a:xfrm>
              <a:off x="1905000" y="1558925"/>
              <a:ext cx="1219200" cy="4694238"/>
            </a:xfrm>
            <a:prstGeom prst="rect">
              <a:avLst/>
            </a:prstGeom>
            <a:noFill/>
            <a:ln w="38100">
              <a:solidFill>
                <a:schemeClr val="bg2"/>
              </a:solidFill>
              <a:miter lim="800000"/>
              <a:headEnd/>
              <a:tailEnd/>
            </a:ln>
          </p:spPr>
          <p:txBody>
            <a:bodyPr wrap="none" anchor="ctr"/>
            <a:lstStyle/>
            <a:p>
              <a:endParaRPr lang="en-US" sz="1400"/>
            </a:p>
          </p:txBody>
        </p:sp>
        <p:sp>
          <p:nvSpPr>
            <p:cNvPr id="48" name="Text Box 56"/>
            <p:cNvSpPr txBox="1">
              <a:spLocks noChangeArrowheads="1"/>
            </p:cNvSpPr>
            <p:nvPr/>
          </p:nvSpPr>
          <p:spPr bwMode="auto">
            <a:xfrm>
              <a:off x="1981200" y="2254594"/>
              <a:ext cx="589457" cy="351118"/>
            </a:xfrm>
            <a:prstGeom prst="rect">
              <a:avLst/>
            </a:prstGeom>
            <a:noFill/>
            <a:ln w="9525">
              <a:noFill/>
              <a:miter lim="800000"/>
              <a:headEnd/>
              <a:tailEnd/>
            </a:ln>
          </p:spPr>
          <p:txBody>
            <a:bodyPr wrap="none">
              <a:spAutoFit/>
            </a:bodyPr>
            <a:lstStyle/>
            <a:p>
              <a:r>
                <a:rPr lang="en-US" sz="1400" b="1" dirty="0"/>
                <a:t>SHOT</a:t>
              </a:r>
            </a:p>
          </p:txBody>
        </p:sp>
        <p:sp>
          <p:nvSpPr>
            <p:cNvPr id="49" name="Text Box 57"/>
            <p:cNvSpPr txBox="1">
              <a:spLocks noChangeArrowheads="1"/>
            </p:cNvSpPr>
            <p:nvPr/>
          </p:nvSpPr>
          <p:spPr bwMode="auto">
            <a:xfrm>
              <a:off x="2514600" y="2254594"/>
              <a:ext cx="571567" cy="351118"/>
            </a:xfrm>
            <a:prstGeom prst="rect">
              <a:avLst/>
            </a:prstGeom>
            <a:noFill/>
            <a:ln w="9525">
              <a:noFill/>
              <a:miter lim="800000"/>
              <a:headEnd/>
              <a:tailEnd/>
            </a:ln>
          </p:spPr>
          <p:txBody>
            <a:bodyPr wrap="none">
              <a:spAutoFit/>
            </a:bodyPr>
            <a:lstStyle/>
            <a:p>
              <a:r>
                <a:rPr lang="en-US" sz="1400" b="1" dirty="0" smtClean="0"/>
                <a:t>REC</a:t>
              </a:r>
              <a:r>
                <a:rPr lang="en-US" altLang="ja-JP" sz="1400" b="1" dirty="0" smtClean="0"/>
                <a:t>V</a:t>
              </a:r>
              <a:endParaRPr lang="en-US" sz="1400" b="1" dirty="0"/>
            </a:p>
          </p:txBody>
        </p:sp>
        <p:sp>
          <p:nvSpPr>
            <p:cNvPr id="12" name="AutoShape 16"/>
            <p:cNvSpPr>
              <a:spLocks noChangeArrowheads="1"/>
            </p:cNvSpPr>
            <p:nvPr/>
          </p:nvSpPr>
          <p:spPr bwMode="auto">
            <a:xfrm>
              <a:off x="2172730" y="2569245"/>
              <a:ext cx="228600" cy="303130"/>
            </a:xfrm>
            <a:prstGeom prst="irregularSeal1">
              <a:avLst/>
            </a:prstGeom>
            <a:solidFill>
              <a:srgbClr val="FF0000"/>
            </a:solidFill>
            <a:ln w="19050">
              <a:solidFill>
                <a:schemeClr val="bg2"/>
              </a:solidFill>
              <a:miter lim="800000"/>
              <a:headEnd/>
              <a:tailEnd/>
            </a:ln>
          </p:spPr>
          <p:txBody>
            <a:bodyPr wrap="none" anchor="ctr"/>
            <a:lstStyle/>
            <a:p>
              <a:endParaRPr lang="en-US" sz="1400"/>
            </a:p>
          </p:txBody>
        </p:sp>
      </p:grpSp>
      <p:grpSp>
        <p:nvGrpSpPr>
          <p:cNvPr id="84" name="Group 83"/>
          <p:cNvGrpSpPr/>
          <p:nvPr/>
        </p:nvGrpSpPr>
        <p:grpSpPr>
          <a:xfrm>
            <a:off x="6217508" y="1559655"/>
            <a:ext cx="1219200" cy="3886200"/>
            <a:chOff x="6217508" y="1559655"/>
            <a:chExt cx="1219200" cy="4114800"/>
          </a:xfrm>
        </p:grpSpPr>
        <p:sp>
          <p:nvSpPr>
            <p:cNvPr id="61" name="Rectangle 17"/>
            <p:cNvSpPr>
              <a:spLocks noChangeArrowheads="1"/>
            </p:cNvSpPr>
            <p:nvPr/>
          </p:nvSpPr>
          <p:spPr bwMode="auto">
            <a:xfrm>
              <a:off x="6217508" y="1927645"/>
              <a:ext cx="1219200" cy="3746810"/>
            </a:xfrm>
            <a:prstGeom prst="rect">
              <a:avLst/>
            </a:prstGeom>
            <a:solidFill>
              <a:srgbClr val="FF9933"/>
            </a:solidFill>
            <a:ln w="38100">
              <a:noFill/>
              <a:miter lim="800000"/>
              <a:headEnd/>
              <a:tailEnd/>
            </a:ln>
          </p:spPr>
          <p:txBody>
            <a:bodyPr wrap="none" anchor="ctr"/>
            <a:lstStyle/>
            <a:p>
              <a:endParaRPr lang="en-US"/>
            </a:p>
          </p:txBody>
        </p:sp>
        <p:sp>
          <p:nvSpPr>
            <p:cNvPr id="62" name="Rectangle 18"/>
            <p:cNvSpPr>
              <a:spLocks noChangeArrowheads="1"/>
            </p:cNvSpPr>
            <p:nvPr/>
          </p:nvSpPr>
          <p:spPr bwMode="auto">
            <a:xfrm>
              <a:off x="6217508" y="2663626"/>
              <a:ext cx="1219200" cy="735980"/>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63" name="Rectangle 19"/>
            <p:cNvSpPr>
              <a:spLocks noChangeArrowheads="1"/>
            </p:cNvSpPr>
            <p:nvPr/>
          </p:nvSpPr>
          <p:spPr bwMode="auto">
            <a:xfrm>
              <a:off x="6217508" y="1559655"/>
              <a:ext cx="1219200" cy="1103971"/>
            </a:xfrm>
            <a:prstGeom prst="rect">
              <a:avLst/>
            </a:prstGeom>
            <a:solidFill>
              <a:srgbClr val="CCFFFF"/>
            </a:solidFill>
            <a:ln w="9525">
              <a:solidFill>
                <a:schemeClr val="tx1"/>
              </a:solidFill>
              <a:miter lim="800000"/>
              <a:headEnd/>
              <a:tailEnd/>
            </a:ln>
          </p:spPr>
          <p:txBody>
            <a:bodyPr wrap="none" anchor="ctr"/>
            <a:lstStyle/>
            <a:p>
              <a:endParaRPr lang="en-US"/>
            </a:p>
          </p:txBody>
        </p:sp>
        <p:sp>
          <p:nvSpPr>
            <p:cNvPr id="64" name="Oval 20"/>
            <p:cNvSpPr>
              <a:spLocks noChangeArrowheads="1"/>
            </p:cNvSpPr>
            <p:nvPr/>
          </p:nvSpPr>
          <p:spPr bwMode="auto">
            <a:xfrm>
              <a:off x="6217508" y="5139196"/>
              <a:ext cx="1219200" cy="20072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65" name="Rectangle 22"/>
            <p:cNvSpPr>
              <a:spLocks noChangeArrowheads="1"/>
            </p:cNvSpPr>
            <p:nvPr/>
          </p:nvSpPr>
          <p:spPr bwMode="auto">
            <a:xfrm>
              <a:off x="6217508" y="1559655"/>
              <a:ext cx="1219200" cy="4114800"/>
            </a:xfrm>
            <a:prstGeom prst="rect">
              <a:avLst/>
            </a:prstGeom>
            <a:noFill/>
            <a:ln w="38100">
              <a:solidFill>
                <a:schemeClr val="bg2"/>
              </a:solidFill>
              <a:miter lim="800000"/>
              <a:headEnd/>
              <a:tailEnd/>
            </a:ln>
          </p:spPr>
          <p:txBody>
            <a:bodyPr wrap="none" anchor="ctr"/>
            <a:lstStyle/>
            <a:p>
              <a:endParaRPr lang="en-US"/>
            </a:p>
          </p:txBody>
        </p:sp>
        <p:sp>
          <p:nvSpPr>
            <p:cNvPr id="66" name="Freeform 23"/>
            <p:cNvSpPr>
              <a:spLocks/>
            </p:cNvSpPr>
            <p:nvPr/>
          </p:nvSpPr>
          <p:spPr bwMode="auto">
            <a:xfrm>
              <a:off x="6369909" y="2504721"/>
              <a:ext cx="762000" cy="3102827"/>
            </a:xfrm>
            <a:custGeom>
              <a:avLst/>
              <a:gdLst>
                <a:gd name="T0" fmla="*/ 748833 w 544"/>
                <a:gd name="T1" fmla="*/ 0 h 2208"/>
                <a:gd name="T2" fmla="*/ 748833 w 544"/>
                <a:gd name="T3" fmla="*/ 1075497 h 2208"/>
                <a:gd name="T4" fmla="*/ 612682 w 544"/>
                <a:gd name="T5" fmla="*/ 2227815 h 2208"/>
                <a:gd name="T6" fmla="*/ 0 w 544"/>
                <a:gd name="T7" fmla="*/ 3533775 h 2208"/>
                <a:gd name="T8" fmla="*/ 0 60000 65536"/>
                <a:gd name="T9" fmla="*/ 0 60000 65536"/>
                <a:gd name="T10" fmla="*/ 0 60000 65536"/>
                <a:gd name="T11" fmla="*/ 0 60000 65536"/>
                <a:gd name="T12" fmla="*/ 0 w 544"/>
                <a:gd name="T13" fmla="*/ 0 h 2208"/>
                <a:gd name="T14" fmla="*/ 544 w 544"/>
                <a:gd name="T15" fmla="*/ 2208 h 2208"/>
              </a:gdLst>
              <a:ahLst/>
              <a:cxnLst>
                <a:cxn ang="T8">
                  <a:pos x="T0" y="T1"/>
                </a:cxn>
                <a:cxn ang="T9">
                  <a:pos x="T2" y="T3"/>
                </a:cxn>
                <a:cxn ang="T10">
                  <a:pos x="T4" y="T5"/>
                </a:cxn>
                <a:cxn ang="T11">
                  <a:pos x="T6" y="T7"/>
                </a:cxn>
              </a:cxnLst>
              <a:rect l="T12" t="T13" r="T14" b="T15"/>
              <a:pathLst>
                <a:path w="544" h="2208">
                  <a:moveTo>
                    <a:pt x="528" y="0"/>
                  </a:moveTo>
                  <a:cubicBezTo>
                    <a:pt x="536" y="220"/>
                    <a:pt x="544" y="440"/>
                    <a:pt x="528" y="672"/>
                  </a:cubicBezTo>
                  <a:cubicBezTo>
                    <a:pt x="512" y="904"/>
                    <a:pt x="520" y="1136"/>
                    <a:pt x="432" y="1392"/>
                  </a:cubicBezTo>
                  <a:cubicBezTo>
                    <a:pt x="344" y="1648"/>
                    <a:pt x="172" y="1928"/>
                    <a:pt x="0" y="2208"/>
                  </a:cubicBezTo>
                </a:path>
              </a:pathLst>
            </a:custGeom>
            <a:noFill/>
            <a:ln w="38100">
              <a:solidFill>
                <a:schemeClr val="tx1"/>
              </a:solidFill>
              <a:round/>
              <a:headEnd/>
              <a:tailEnd/>
            </a:ln>
          </p:spPr>
          <p:txBody>
            <a:bodyPr wrap="none" anchor="ctr"/>
            <a:lstStyle/>
            <a:p>
              <a:endParaRPr lang="en-US"/>
            </a:p>
          </p:txBody>
        </p:sp>
        <p:sp>
          <p:nvSpPr>
            <p:cNvPr id="67" name="Rectangle 24"/>
            <p:cNvSpPr>
              <a:spLocks noChangeArrowheads="1"/>
            </p:cNvSpPr>
            <p:nvPr/>
          </p:nvSpPr>
          <p:spPr bwMode="auto">
            <a:xfrm>
              <a:off x="7055708" y="2462904"/>
              <a:ext cx="152400" cy="65513"/>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68" name="Group 26"/>
            <p:cNvGrpSpPr>
              <a:grpSpLocks/>
            </p:cNvGrpSpPr>
            <p:nvPr/>
          </p:nvGrpSpPr>
          <p:grpSpPr bwMode="auto">
            <a:xfrm>
              <a:off x="6950933" y="1718560"/>
              <a:ext cx="403225" cy="989671"/>
              <a:chOff x="3976" y="818"/>
              <a:chExt cx="254" cy="576"/>
            </a:xfrm>
          </p:grpSpPr>
          <p:grpSp>
            <p:nvGrpSpPr>
              <p:cNvPr id="71" name="Group 27"/>
              <p:cNvGrpSpPr>
                <a:grpSpLocks/>
              </p:cNvGrpSpPr>
              <p:nvPr/>
            </p:nvGrpSpPr>
            <p:grpSpPr bwMode="auto">
              <a:xfrm>
                <a:off x="3976" y="818"/>
                <a:ext cx="254" cy="576"/>
                <a:chOff x="1982" y="990"/>
                <a:chExt cx="254" cy="576"/>
              </a:xfrm>
            </p:grpSpPr>
            <p:grpSp>
              <p:nvGrpSpPr>
                <p:cNvPr id="73" name="Group 28"/>
                <p:cNvGrpSpPr>
                  <a:grpSpLocks/>
                </p:cNvGrpSpPr>
                <p:nvPr/>
              </p:nvGrpSpPr>
              <p:grpSpPr bwMode="auto">
                <a:xfrm>
                  <a:off x="1982" y="990"/>
                  <a:ext cx="254" cy="576"/>
                  <a:chOff x="1982" y="935"/>
                  <a:chExt cx="519" cy="631"/>
                </a:xfrm>
              </p:grpSpPr>
              <p:sp>
                <p:nvSpPr>
                  <p:cNvPr id="78" name="Line 29"/>
                  <p:cNvSpPr>
                    <a:spLocks noChangeShapeType="1"/>
                  </p:cNvSpPr>
                  <p:nvPr/>
                </p:nvSpPr>
                <p:spPr bwMode="auto">
                  <a:xfrm>
                    <a:off x="2118" y="1044"/>
                    <a:ext cx="257" cy="0"/>
                  </a:xfrm>
                  <a:prstGeom prst="line">
                    <a:avLst/>
                  </a:prstGeom>
                  <a:noFill/>
                  <a:ln w="38100">
                    <a:solidFill>
                      <a:schemeClr val="tx1"/>
                    </a:solidFill>
                    <a:round/>
                    <a:headEnd/>
                    <a:tailEnd/>
                  </a:ln>
                </p:spPr>
                <p:txBody>
                  <a:bodyPr wrap="none" anchor="ctr"/>
                  <a:lstStyle/>
                  <a:p>
                    <a:endParaRPr lang="en-US"/>
                  </a:p>
                </p:txBody>
              </p:sp>
              <p:sp>
                <p:nvSpPr>
                  <p:cNvPr id="79" name="Line 30"/>
                  <p:cNvSpPr>
                    <a:spLocks noChangeShapeType="1"/>
                  </p:cNvSpPr>
                  <p:nvPr/>
                </p:nvSpPr>
                <p:spPr bwMode="auto">
                  <a:xfrm>
                    <a:off x="2014" y="1428"/>
                    <a:ext cx="466" cy="1"/>
                  </a:xfrm>
                  <a:prstGeom prst="line">
                    <a:avLst/>
                  </a:prstGeom>
                  <a:noFill/>
                  <a:ln w="38100">
                    <a:solidFill>
                      <a:schemeClr val="tx1"/>
                    </a:solidFill>
                    <a:round/>
                    <a:headEnd/>
                    <a:tailEnd/>
                  </a:ln>
                </p:spPr>
                <p:txBody>
                  <a:bodyPr wrap="none" anchor="ctr"/>
                  <a:lstStyle/>
                  <a:p>
                    <a:endParaRPr lang="en-US"/>
                  </a:p>
                </p:txBody>
              </p:sp>
              <p:sp>
                <p:nvSpPr>
                  <p:cNvPr id="80" name="Line 31"/>
                  <p:cNvSpPr>
                    <a:spLocks noChangeAspect="1" noChangeShapeType="1"/>
                  </p:cNvSpPr>
                  <p:nvPr/>
                </p:nvSpPr>
                <p:spPr bwMode="auto">
                  <a:xfrm>
                    <a:off x="2065" y="1235"/>
                    <a:ext cx="363" cy="1"/>
                  </a:xfrm>
                  <a:prstGeom prst="line">
                    <a:avLst/>
                  </a:prstGeom>
                  <a:noFill/>
                  <a:ln w="38100">
                    <a:solidFill>
                      <a:schemeClr val="tx1"/>
                    </a:solidFill>
                    <a:round/>
                    <a:headEnd/>
                    <a:tailEnd/>
                  </a:ln>
                </p:spPr>
                <p:txBody>
                  <a:bodyPr wrap="none" anchor="ctr"/>
                  <a:lstStyle/>
                  <a:p>
                    <a:endParaRPr lang="en-US"/>
                  </a:p>
                </p:txBody>
              </p:sp>
              <p:sp>
                <p:nvSpPr>
                  <p:cNvPr id="81" name="Line 32"/>
                  <p:cNvSpPr>
                    <a:spLocks noChangeShapeType="1"/>
                  </p:cNvSpPr>
                  <p:nvPr/>
                </p:nvSpPr>
                <p:spPr bwMode="auto">
                  <a:xfrm>
                    <a:off x="2338" y="935"/>
                    <a:ext cx="163" cy="631"/>
                  </a:xfrm>
                  <a:prstGeom prst="line">
                    <a:avLst/>
                  </a:prstGeom>
                  <a:noFill/>
                  <a:ln w="38100">
                    <a:solidFill>
                      <a:schemeClr val="tx1"/>
                    </a:solidFill>
                    <a:round/>
                    <a:headEnd/>
                    <a:tailEnd/>
                  </a:ln>
                </p:spPr>
                <p:txBody>
                  <a:bodyPr wrap="none" anchor="ctr"/>
                  <a:lstStyle/>
                  <a:p>
                    <a:endParaRPr lang="en-US"/>
                  </a:p>
                </p:txBody>
              </p:sp>
              <p:sp>
                <p:nvSpPr>
                  <p:cNvPr id="82" name="Line 33"/>
                  <p:cNvSpPr>
                    <a:spLocks noChangeShapeType="1"/>
                  </p:cNvSpPr>
                  <p:nvPr/>
                </p:nvSpPr>
                <p:spPr bwMode="auto">
                  <a:xfrm flipH="1">
                    <a:off x="1982" y="935"/>
                    <a:ext cx="163" cy="631"/>
                  </a:xfrm>
                  <a:prstGeom prst="line">
                    <a:avLst/>
                  </a:prstGeom>
                  <a:noFill/>
                  <a:ln w="38100">
                    <a:solidFill>
                      <a:schemeClr val="tx1"/>
                    </a:solidFill>
                    <a:round/>
                    <a:headEnd/>
                    <a:tailEnd/>
                  </a:ln>
                </p:spPr>
                <p:txBody>
                  <a:bodyPr wrap="none" anchor="ctr"/>
                  <a:lstStyle/>
                  <a:p>
                    <a:endParaRPr lang="en-US"/>
                  </a:p>
                </p:txBody>
              </p:sp>
            </p:grpSp>
            <p:sp>
              <p:nvSpPr>
                <p:cNvPr id="74" name="Line 34"/>
                <p:cNvSpPr>
                  <a:spLocks noChangeShapeType="1"/>
                </p:cNvSpPr>
                <p:nvPr/>
              </p:nvSpPr>
              <p:spPr bwMode="auto">
                <a:xfrm>
                  <a:off x="2051" y="1089"/>
                  <a:ext cx="141" cy="179"/>
                </a:xfrm>
                <a:prstGeom prst="line">
                  <a:avLst/>
                </a:prstGeom>
                <a:noFill/>
                <a:ln w="28575">
                  <a:solidFill>
                    <a:schemeClr val="tx1"/>
                  </a:solidFill>
                  <a:round/>
                  <a:headEnd/>
                  <a:tailEnd/>
                </a:ln>
              </p:spPr>
              <p:txBody>
                <a:bodyPr wrap="none" anchor="ctr"/>
                <a:lstStyle/>
                <a:p>
                  <a:endParaRPr lang="en-US"/>
                </a:p>
              </p:txBody>
            </p:sp>
            <p:sp>
              <p:nvSpPr>
                <p:cNvPr id="75" name="Line 35"/>
                <p:cNvSpPr>
                  <a:spLocks noChangeShapeType="1"/>
                </p:cNvSpPr>
                <p:nvPr/>
              </p:nvSpPr>
              <p:spPr bwMode="auto">
                <a:xfrm>
                  <a:off x="2033" y="1276"/>
                  <a:ext cx="173" cy="156"/>
                </a:xfrm>
                <a:prstGeom prst="line">
                  <a:avLst/>
                </a:prstGeom>
                <a:noFill/>
                <a:ln w="28575">
                  <a:solidFill>
                    <a:schemeClr val="tx1"/>
                  </a:solidFill>
                  <a:round/>
                  <a:headEnd/>
                  <a:tailEnd/>
                </a:ln>
              </p:spPr>
              <p:txBody>
                <a:bodyPr wrap="none" anchor="ctr"/>
                <a:lstStyle/>
                <a:p>
                  <a:endParaRPr lang="en-US"/>
                </a:p>
              </p:txBody>
            </p:sp>
            <p:sp>
              <p:nvSpPr>
                <p:cNvPr id="76" name="Line 36"/>
                <p:cNvSpPr>
                  <a:spLocks noChangeShapeType="1"/>
                </p:cNvSpPr>
                <p:nvPr/>
              </p:nvSpPr>
              <p:spPr bwMode="auto">
                <a:xfrm flipH="1">
                  <a:off x="2025" y="1092"/>
                  <a:ext cx="141" cy="179"/>
                </a:xfrm>
                <a:prstGeom prst="line">
                  <a:avLst/>
                </a:prstGeom>
                <a:noFill/>
                <a:ln w="28575">
                  <a:solidFill>
                    <a:schemeClr val="tx1"/>
                  </a:solidFill>
                  <a:round/>
                  <a:headEnd/>
                  <a:tailEnd/>
                </a:ln>
              </p:spPr>
              <p:txBody>
                <a:bodyPr wrap="none" anchor="ctr"/>
                <a:lstStyle/>
                <a:p>
                  <a:endParaRPr lang="en-US"/>
                </a:p>
              </p:txBody>
            </p:sp>
            <p:sp>
              <p:nvSpPr>
                <p:cNvPr id="77" name="Line 37"/>
                <p:cNvSpPr>
                  <a:spLocks noChangeShapeType="1"/>
                </p:cNvSpPr>
                <p:nvPr/>
              </p:nvSpPr>
              <p:spPr bwMode="auto">
                <a:xfrm flipH="1">
                  <a:off x="2012" y="1277"/>
                  <a:ext cx="173" cy="156"/>
                </a:xfrm>
                <a:prstGeom prst="line">
                  <a:avLst/>
                </a:prstGeom>
                <a:noFill/>
                <a:ln w="28575">
                  <a:solidFill>
                    <a:schemeClr val="tx1"/>
                  </a:solidFill>
                  <a:round/>
                  <a:headEnd/>
                  <a:tailEnd/>
                </a:ln>
              </p:spPr>
              <p:txBody>
                <a:bodyPr wrap="none" anchor="ctr"/>
                <a:lstStyle/>
                <a:p>
                  <a:endParaRPr lang="en-US"/>
                </a:p>
              </p:txBody>
            </p:sp>
          </p:grpSp>
          <p:sp>
            <p:nvSpPr>
              <p:cNvPr id="72" name="Line 38"/>
              <p:cNvSpPr>
                <a:spLocks noChangeShapeType="1"/>
              </p:cNvSpPr>
              <p:nvPr/>
            </p:nvSpPr>
            <p:spPr bwMode="auto">
              <a:xfrm>
                <a:off x="4052" y="826"/>
                <a:ext cx="109" cy="0"/>
              </a:xfrm>
              <a:prstGeom prst="line">
                <a:avLst/>
              </a:prstGeom>
              <a:noFill/>
              <a:ln w="38100">
                <a:solidFill>
                  <a:schemeClr val="tx1"/>
                </a:solidFill>
                <a:round/>
                <a:headEnd/>
                <a:tailEnd/>
              </a:ln>
            </p:spPr>
            <p:txBody>
              <a:bodyPr wrap="none" anchor="ctr"/>
              <a:lstStyle/>
              <a:p>
                <a:endParaRPr lang="en-US"/>
              </a:p>
            </p:txBody>
          </p:sp>
        </p:grpSp>
        <p:sp>
          <p:nvSpPr>
            <p:cNvPr id="69" name="Text Box 44"/>
            <p:cNvSpPr txBox="1">
              <a:spLocks noChangeArrowheads="1"/>
            </p:cNvSpPr>
            <p:nvPr/>
          </p:nvSpPr>
          <p:spPr bwMode="auto">
            <a:xfrm rot="16784340">
              <a:off x="5840643" y="3710998"/>
              <a:ext cx="2040138" cy="307777"/>
            </a:xfrm>
            <a:prstGeom prst="rect">
              <a:avLst/>
            </a:prstGeom>
            <a:noFill/>
            <a:ln w="9525">
              <a:noFill/>
              <a:miter lim="800000"/>
              <a:headEnd/>
              <a:tailEnd/>
            </a:ln>
          </p:spPr>
          <p:txBody>
            <a:bodyPr wrap="square">
              <a:spAutoFit/>
            </a:bodyPr>
            <a:lstStyle/>
            <a:p>
              <a:pPr>
                <a:spcBef>
                  <a:spcPct val="50000"/>
                </a:spcBef>
              </a:pPr>
              <a:r>
                <a:rPr lang="en-US" sz="1400" dirty="0" smtClean="0"/>
                <a:t>Measured Depth (MD)</a:t>
              </a:r>
              <a:endParaRPr lang="en-US" sz="2000" dirty="0"/>
            </a:p>
          </p:txBody>
        </p:sp>
      </p:grpSp>
      <p:sp>
        <p:nvSpPr>
          <p:cNvPr id="70" name="Line 54"/>
          <p:cNvSpPr>
            <a:spLocks noChangeShapeType="1"/>
          </p:cNvSpPr>
          <p:nvPr/>
        </p:nvSpPr>
        <p:spPr bwMode="auto">
          <a:xfrm>
            <a:off x="6248400" y="5054235"/>
            <a:ext cx="1752600" cy="0"/>
          </a:xfrm>
          <a:prstGeom prst="line">
            <a:avLst/>
          </a:prstGeom>
          <a:noFill/>
          <a:ln w="28575">
            <a:solidFill>
              <a:srgbClr val="0000FF"/>
            </a:solidFill>
            <a:prstDash val="dash"/>
            <a:round/>
            <a:headEnd/>
            <a:tailEnd/>
          </a:ln>
        </p:spPr>
        <p:txBody>
          <a:bodyPr wrap="none" anchor="ctr"/>
          <a:lstStyle/>
          <a:p>
            <a:r>
              <a:rPr lang="en-US" dirty="0" smtClean="0"/>
              <a:t>  </a:t>
            </a:r>
            <a:endParaRPr lang="en-US" dirty="0"/>
          </a:p>
        </p:txBody>
      </p:sp>
      <p:sp>
        <p:nvSpPr>
          <p:cNvPr id="38" name="Line 45"/>
          <p:cNvSpPr>
            <a:spLocks noChangeShapeType="1"/>
          </p:cNvSpPr>
          <p:nvPr/>
        </p:nvSpPr>
        <p:spPr bwMode="auto">
          <a:xfrm>
            <a:off x="4219662" y="2466363"/>
            <a:ext cx="4009938" cy="10137"/>
          </a:xfrm>
          <a:prstGeom prst="line">
            <a:avLst/>
          </a:prstGeom>
          <a:noFill/>
          <a:ln w="25400">
            <a:solidFill>
              <a:schemeClr val="tx1"/>
            </a:solidFill>
            <a:prstDash val="dash"/>
            <a:round/>
            <a:headEnd/>
            <a:tailEnd/>
          </a:ln>
        </p:spPr>
        <p:txBody>
          <a:bodyPr wrap="none" anchor="ctr"/>
          <a:lstStyle/>
          <a:p>
            <a:endParaRPr lang="en-US"/>
          </a:p>
        </p:txBody>
      </p:sp>
      <p:sp>
        <p:nvSpPr>
          <p:cNvPr id="85" name="Line 7"/>
          <p:cNvSpPr>
            <a:spLocks noChangeShapeType="1"/>
          </p:cNvSpPr>
          <p:nvPr/>
        </p:nvSpPr>
        <p:spPr bwMode="auto">
          <a:xfrm>
            <a:off x="7648669" y="3314700"/>
            <a:ext cx="5707" cy="1770139"/>
          </a:xfrm>
          <a:prstGeom prst="line">
            <a:avLst/>
          </a:prstGeom>
          <a:noFill/>
          <a:ln w="28575">
            <a:solidFill>
              <a:srgbClr val="0000FF"/>
            </a:solidFill>
            <a:prstDash val="dash"/>
            <a:round/>
            <a:headEnd type="triangle" w="med" len="med"/>
            <a:tailEnd type="triangle" w="med" len="med"/>
          </a:ln>
        </p:spPr>
        <p:txBody>
          <a:bodyPr wrap="none" anchor="ctr"/>
          <a:lstStyle/>
          <a:p>
            <a:endParaRPr lang="en-US" sz="1400"/>
          </a:p>
        </p:txBody>
      </p:sp>
      <p:sp>
        <p:nvSpPr>
          <p:cNvPr id="59" name="Text Box 21"/>
          <p:cNvSpPr txBox="1">
            <a:spLocks noChangeArrowheads="1"/>
          </p:cNvSpPr>
          <p:nvPr/>
        </p:nvSpPr>
        <p:spPr bwMode="auto">
          <a:xfrm rot="16200000">
            <a:off x="7007427" y="4048152"/>
            <a:ext cx="1288191" cy="430887"/>
          </a:xfrm>
          <a:prstGeom prst="rect">
            <a:avLst/>
          </a:prstGeom>
          <a:solidFill>
            <a:schemeClr val="bg1"/>
          </a:solidFill>
          <a:ln w="9525">
            <a:noFill/>
            <a:miter lim="800000"/>
            <a:headEnd/>
            <a:tailEnd/>
          </a:ln>
        </p:spPr>
        <p:txBody>
          <a:bodyPr wrap="square" lIns="0" tIns="0" rIns="0" bIns="0">
            <a:spAutoFit/>
          </a:bodyPr>
          <a:lstStyle/>
          <a:p>
            <a:pPr algn="ctr">
              <a:spcBef>
                <a:spcPct val="50000"/>
              </a:spcBef>
            </a:pPr>
            <a:r>
              <a:rPr lang="en-US" sz="1400" dirty="0" smtClean="0"/>
              <a:t>Depth Below Mud Line</a:t>
            </a:r>
            <a:endParaRPr lang="en-US" dirty="0"/>
          </a:p>
        </p:txBody>
      </p:sp>
      <p:sp>
        <p:nvSpPr>
          <p:cNvPr id="86" name="Text Box 41"/>
          <p:cNvSpPr txBox="1">
            <a:spLocks noChangeArrowheads="1"/>
          </p:cNvSpPr>
          <p:nvPr/>
        </p:nvSpPr>
        <p:spPr bwMode="auto">
          <a:xfrm>
            <a:off x="7467600" y="3009900"/>
            <a:ext cx="990600" cy="307777"/>
          </a:xfrm>
          <a:prstGeom prst="rect">
            <a:avLst/>
          </a:prstGeom>
          <a:noFill/>
          <a:ln w="9525">
            <a:noFill/>
            <a:miter lim="800000"/>
            <a:headEnd/>
            <a:tailEnd/>
          </a:ln>
        </p:spPr>
        <p:txBody>
          <a:bodyPr wrap="square">
            <a:spAutoFit/>
          </a:bodyPr>
          <a:lstStyle/>
          <a:p>
            <a:r>
              <a:rPr lang="en-US" sz="1400" dirty="0" smtClean="0"/>
              <a:t>Sea Floor</a:t>
            </a:r>
            <a:endParaRPr lang="en-US" sz="1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2F2A387-2714-4BF1-94C0-87ADEFC08C47}" type="slidenum">
              <a:rPr lang="en-US" smtClean="0"/>
              <a:pPr/>
              <a:t>6</a:t>
            </a:fld>
            <a:endParaRPr lang="en-US"/>
          </a:p>
        </p:txBody>
      </p:sp>
      <p:sp>
        <p:nvSpPr>
          <p:cNvPr id="3" name="Title 2"/>
          <p:cNvSpPr>
            <a:spLocks noGrp="1"/>
          </p:cNvSpPr>
          <p:nvPr>
            <p:ph type="title"/>
          </p:nvPr>
        </p:nvSpPr>
        <p:spPr/>
        <p:txBody>
          <a:bodyPr/>
          <a:lstStyle/>
          <a:p>
            <a:r>
              <a:rPr lang="en-US" dirty="0" smtClean="0"/>
              <a:t>Comparison of Seismic and Well Data</a:t>
            </a:r>
            <a:endParaRPr lang="en-US" dirty="0"/>
          </a:p>
        </p:txBody>
      </p:sp>
      <p:sp>
        <p:nvSpPr>
          <p:cNvPr id="5" name="Rectangle 29"/>
          <p:cNvSpPr>
            <a:spLocks noChangeArrowheads="1"/>
          </p:cNvSpPr>
          <p:nvPr/>
        </p:nvSpPr>
        <p:spPr bwMode="auto">
          <a:xfrm>
            <a:off x="290512" y="800100"/>
            <a:ext cx="4114800" cy="2743200"/>
          </a:xfrm>
          <a:prstGeom prst="rect">
            <a:avLst/>
          </a:prstGeom>
          <a:noFill/>
          <a:ln w="9525">
            <a:noFill/>
            <a:miter lim="800000"/>
            <a:headEnd/>
            <a:tailEnd/>
          </a:ln>
        </p:spPr>
        <p:txBody>
          <a:bodyPr/>
          <a:lstStyle/>
          <a:p>
            <a:pPr marL="168275" indent="-168275" algn="ctr">
              <a:spcAft>
                <a:spcPts val="600"/>
              </a:spcAft>
            </a:pPr>
            <a:r>
              <a:rPr lang="en-US" sz="2400" dirty="0"/>
              <a:t>Seismic Data</a:t>
            </a:r>
          </a:p>
          <a:p>
            <a:pPr marL="168275" indent="-168275">
              <a:spcAft>
                <a:spcPts val="600"/>
              </a:spcAft>
              <a:buFontTx/>
              <a:buChar char="•"/>
            </a:pPr>
            <a:r>
              <a:rPr lang="en-US" sz="1700" dirty="0"/>
              <a:t>Samples area and volume</a:t>
            </a:r>
          </a:p>
          <a:p>
            <a:pPr marL="168275" indent="-168275">
              <a:spcAft>
                <a:spcPts val="600"/>
              </a:spcAft>
              <a:buFontTx/>
              <a:buChar char="•"/>
            </a:pPr>
            <a:r>
              <a:rPr lang="en-US" sz="1700" dirty="0"/>
              <a:t>Low frequency 5 - 60 Hz</a:t>
            </a:r>
          </a:p>
          <a:p>
            <a:pPr marL="168275" indent="-168275">
              <a:spcAft>
                <a:spcPts val="600"/>
              </a:spcAft>
              <a:buFontTx/>
              <a:buChar char="•"/>
            </a:pPr>
            <a:r>
              <a:rPr lang="en-US" sz="1700" dirty="0"/>
              <a:t>Vertical resolution 15 - 100 m</a:t>
            </a:r>
          </a:p>
          <a:p>
            <a:pPr marL="168275" indent="-168275">
              <a:spcAft>
                <a:spcPts val="600"/>
              </a:spcAft>
              <a:buFontTx/>
              <a:buChar char="•"/>
            </a:pPr>
            <a:r>
              <a:rPr lang="en-US" sz="1700" dirty="0"/>
              <a:t>Horizontal resolution 150 - 1000 m</a:t>
            </a:r>
          </a:p>
          <a:p>
            <a:pPr marL="168275" indent="-168275">
              <a:spcAft>
                <a:spcPts val="600"/>
              </a:spcAft>
              <a:buFontTx/>
              <a:buChar char="•"/>
            </a:pPr>
            <a:r>
              <a:rPr lang="en-US" sz="1700" dirty="0"/>
              <a:t>Measures seismic amplitude, phase, continuity, horizontal &amp; vertical velocities</a:t>
            </a:r>
          </a:p>
          <a:p>
            <a:pPr marL="168275" indent="-168275">
              <a:spcAft>
                <a:spcPts val="600"/>
              </a:spcAft>
              <a:buFontTx/>
              <a:buChar char="•"/>
            </a:pPr>
            <a:r>
              <a:rPr lang="en-US" sz="1700" dirty="0"/>
              <a:t>Time measurement</a:t>
            </a:r>
          </a:p>
        </p:txBody>
      </p:sp>
      <p:sp>
        <p:nvSpPr>
          <p:cNvPr id="6" name="Rectangle 30"/>
          <p:cNvSpPr>
            <a:spLocks noChangeArrowheads="1"/>
          </p:cNvSpPr>
          <p:nvPr/>
        </p:nvSpPr>
        <p:spPr bwMode="auto">
          <a:xfrm>
            <a:off x="4800600" y="800100"/>
            <a:ext cx="4114800" cy="2743200"/>
          </a:xfrm>
          <a:prstGeom prst="rect">
            <a:avLst/>
          </a:prstGeom>
          <a:noFill/>
          <a:ln w="9525">
            <a:noFill/>
            <a:miter lim="800000"/>
            <a:headEnd/>
            <a:tailEnd/>
          </a:ln>
        </p:spPr>
        <p:txBody>
          <a:bodyPr/>
          <a:lstStyle/>
          <a:p>
            <a:pPr marL="168275" indent="-168275" algn="ctr">
              <a:spcAft>
                <a:spcPts val="600"/>
              </a:spcAft>
            </a:pPr>
            <a:r>
              <a:rPr lang="en-US" sz="2400" dirty="0"/>
              <a:t>Well Data</a:t>
            </a:r>
          </a:p>
          <a:p>
            <a:pPr marL="168275" indent="-168275">
              <a:spcAft>
                <a:spcPts val="600"/>
              </a:spcAft>
              <a:buFontTx/>
              <a:buChar char="•"/>
            </a:pPr>
            <a:r>
              <a:rPr lang="en-US" sz="1700" dirty="0"/>
              <a:t>Samples point along well bore </a:t>
            </a:r>
          </a:p>
          <a:p>
            <a:pPr marL="168275" indent="-168275">
              <a:spcAft>
                <a:spcPts val="600"/>
              </a:spcAft>
              <a:buFontTx/>
              <a:buChar char="•"/>
            </a:pPr>
            <a:r>
              <a:rPr lang="en-US" sz="1700" dirty="0"/>
              <a:t>High frequency, 10,000 - 20,000 Hz</a:t>
            </a:r>
          </a:p>
          <a:p>
            <a:pPr marL="168275" indent="-168275">
              <a:spcAft>
                <a:spcPts val="600"/>
              </a:spcAft>
              <a:buFontTx/>
              <a:buChar char="•"/>
            </a:pPr>
            <a:r>
              <a:rPr lang="en-US" sz="1700" dirty="0"/>
              <a:t>Vertical resolution 2 cm - 2 m</a:t>
            </a:r>
          </a:p>
          <a:p>
            <a:pPr marL="168275" indent="-168275">
              <a:spcAft>
                <a:spcPts val="600"/>
              </a:spcAft>
              <a:buFontTx/>
              <a:buChar char="•"/>
            </a:pPr>
            <a:r>
              <a:rPr lang="en-US" sz="1700" dirty="0"/>
              <a:t>Horizontal resolution 0.5 cm - 6 m</a:t>
            </a:r>
          </a:p>
          <a:p>
            <a:pPr marL="168275" indent="-168275">
              <a:spcAft>
                <a:spcPts val="600"/>
              </a:spcAft>
              <a:buFontTx/>
              <a:buChar char="•"/>
            </a:pPr>
            <a:r>
              <a:rPr lang="en-US" sz="1700" dirty="0"/>
              <a:t>Measures </a:t>
            </a:r>
            <a:r>
              <a:rPr lang="en-US" sz="1700" dirty="0" smtClean="0"/>
              <a:t>velocity</a:t>
            </a:r>
            <a:r>
              <a:rPr lang="en-US" sz="1700" dirty="0"/>
              <a:t>, density, resistivity, radioactivity, SP, </a:t>
            </a:r>
            <a:r>
              <a:rPr lang="en-US" sz="1700" dirty="0" smtClean="0"/>
              <a:t>…</a:t>
            </a:r>
            <a:endParaRPr lang="en-US" sz="1700" dirty="0"/>
          </a:p>
          <a:p>
            <a:pPr marL="168275" indent="-168275">
              <a:spcAft>
                <a:spcPts val="600"/>
              </a:spcAft>
              <a:buFontTx/>
              <a:buChar char="•"/>
            </a:pPr>
            <a:r>
              <a:rPr lang="en-US" sz="1700" dirty="0"/>
              <a:t>Depth measurement</a:t>
            </a:r>
          </a:p>
        </p:txBody>
      </p:sp>
      <p:sp>
        <p:nvSpPr>
          <p:cNvPr id="25" name="Line 49"/>
          <p:cNvSpPr>
            <a:spLocks noChangeShapeType="1"/>
          </p:cNvSpPr>
          <p:nvPr/>
        </p:nvSpPr>
        <p:spPr bwMode="auto">
          <a:xfrm>
            <a:off x="2786062" y="4487865"/>
            <a:ext cx="3048000" cy="0"/>
          </a:xfrm>
          <a:prstGeom prst="line">
            <a:avLst/>
          </a:prstGeom>
          <a:noFill/>
          <a:ln w="38100">
            <a:solidFill>
              <a:schemeClr val="tx2"/>
            </a:solidFill>
            <a:prstDash val="dashDot"/>
            <a:round/>
            <a:headEnd type="arrow" w="med" len="med"/>
            <a:tailEnd type="arrow" w="med" len="med"/>
          </a:ln>
        </p:spPr>
        <p:txBody>
          <a:bodyPr wrap="none" anchor="ctr"/>
          <a:lstStyle/>
          <a:p>
            <a:endParaRPr lang="en-US"/>
          </a:p>
        </p:txBody>
      </p:sp>
      <p:sp>
        <p:nvSpPr>
          <p:cNvPr id="4" name="Footer Placeholder 3"/>
          <p:cNvSpPr txBox="1">
            <a:spLocks/>
          </p:cNvSpPr>
          <p:nvPr/>
        </p:nvSpPr>
        <p:spPr>
          <a:xfrm>
            <a:off x="0" y="5464791"/>
            <a:ext cx="3886200" cy="246221"/>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wrap="square"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Schroeder (2006)  Courtesy of ExxonMobil</a:t>
            </a:r>
            <a:endParaRPr kumimoji="0" lang="en-US" sz="1000" b="0" i="1"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grpSp>
        <p:nvGrpSpPr>
          <p:cNvPr id="36" name="Group 35"/>
          <p:cNvGrpSpPr/>
          <p:nvPr/>
        </p:nvGrpSpPr>
        <p:grpSpPr>
          <a:xfrm>
            <a:off x="1106487" y="3717096"/>
            <a:ext cx="1660525" cy="1541539"/>
            <a:chOff x="1106487" y="3848100"/>
            <a:chExt cx="1660525" cy="1541539"/>
          </a:xfrm>
        </p:grpSpPr>
        <p:sp>
          <p:nvSpPr>
            <p:cNvPr id="7" name="Freeform 31"/>
            <p:cNvSpPr>
              <a:spLocks/>
            </p:cNvSpPr>
            <p:nvPr/>
          </p:nvSpPr>
          <p:spPr bwMode="auto">
            <a:xfrm>
              <a:off x="2236787" y="4238625"/>
              <a:ext cx="517525" cy="693738"/>
            </a:xfrm>
            <a:custGeom>
              <a:avLst/>
              <a:gdLst>
                <a:gd name="T0" fmla="*/ 4763 w 326"/>
                <a:gd name="T1" fmla="*/ 0 h 437"/>
                <a:gd name="T2" fmla="*/ 398463 w 326"/>
                <a:gd name="T3" fmla="*/ 231775 h 437"/>
                <a:gd name="T4" fmla="*/ 450850 w 326"/>
                <a:gd name="T5" fmla="*/ 419100 h 437"/>
                <a:gd name="T6" fmla="*/ 0 w 326"/>
                <a:gd name="T7" fmla="*/ 693738 h 437"/>
                <a:gd name="T8" fmla="*/ 0 60000 65536"/>
                <a:gd name="T9" fmla="*/ 0 60000 65536"/>
                <a:gd name="T10" fmla="*/ 0 60000 65536"/>
                <a:gd name="T11" fmla="*/ 0 60000 65536"/>
                <a:gd name="T12" fmla="*/ 0 w 326"/>
                <a:gd name="T13" fmla="*/ 0 h 437"/>
                <a:gd name="T14" fmla="*/ 326 w 326"/>
                <a:gd name="T15" fmla="*/ 437 h 437"/>
              </a:gdLst>
              <a:ahLst/>
              <a:cxnLst>
                <a:cxn ang="T8">
                  <a:pos x="T0" y="T1"/>
                </a:cxn>
                <a:cxn ang="T9">
                  <a:pos x="T2" y="T3"/>
                </a:cxn>
                <a:cxn ang="T10">
                  <a:pos x="T4" y="T5"/>
                </a:cxn>
                <a:cxn ang="T11">
                  <a:pos x="T6" y="T7"/>
                </a:cxn>
              </a:cxnLst>
              <a:rect l="T12" t="T13" r="T14" b="T15"/>
              <a:pathLst>
                <a:path w="326" h="437">
                  <a:moveTo>
                    <a:pt x="3" y="0"/>
                  </a:moveTo>
                  <a:cubicBezTo>
                    <a:pt x="44" y="24"/>
                    <a:pt x="204" y="102"/>
                    <a:pt x="251" y="146"/>
                  </a:cubicBezTo>
                  <a:cubicBezTo>
                    <a:pt x="298" y="190"/>
                    <a:pt x="326" y="216"/>
                    <a:pt x="284" y="264"/>
                  </a:cubicBezTo>
                  <a:cubicBezTo>
                    <a:pt x="242" y="312"/>
                    <a:pt x="59" y="401"/>
                    <a:pt x="0" y="437"/>
                  </a:cubicBezTo>
                </a:path>
              </a:pathLst>
            </a:custGeom>
            <a:solidFill>
              <a:srgbClr val="FF0000"/>
            </a:solidFill>
            <a:ln w="9525">
              <a:solidFill>
                <a:srgbClr val="FFEA91"/>
              </a:solidFill>
              <a:round/>
              <a:headEnd/>
              <a:tailEnd/>
            </a:ln>
          </p:spPr>
          <p:txBody>
            <a:bodyPr wrap="none" anchor="ctr"/>
            <a:lstStyle/>
            <a:p>
              <a:endParaRPr lang="en-US"/>
            </a:p>
          </p:txBody>
        </p:sp>
        <p:sp>
          <p:nvSpPr>
            <p:cNvPr id="8" name="Freeform 32"/>
            <p:cNvSpPr>
              <a:spLocks/>
            </p:cNvSpPr>
            <p:nvPr/>
          </p:nvSpPr>
          <p:spPr bwMode="auto">
            <a:xfrm>
              <a:off x="1947862" y="3857625"/>
              <a:ext cx="763588" cy="1514475"/>
            </a:xfrm>
            <a:custGeom>
              <a:avLst/>
              <a:gdLst>
                <a:gd name="T0" fmla="*/ 306388 w 481"/>
                <a:gd name="T1" fmla="*/ 0 h 954"/>
                <a:gd name="T2" fmla="*/ 77788 w 481"/>
                <a:gd name="T3" fmla="*/ 242888 h 954"/>
                <a:gd name="T4" fmla="*/ 763588 w 481"/>
                <a:gd name="T5" fmla="*/ 727075 h 954"/>
                <a:gd name="T6" fmla="*/ 77788 w 481"/>
                <a:gd name="T7" fmla="*/ 1211263 h 954"/>
                <a:gd name="T8" fmla="*/ 292100 w 481"/>
                <a:gd name="T9" fmla="*/ 1514475 h 954"/>
                <a:gd name="T10" fmla="*/ 0 60000 65536"/>
                <a:gd name="T11" fmla="*/ 0 60000 65536"/>
                <a:gd name="T12" fmla="*/ 0 60000 65536"/>
                <a:gd name="T13" fmla="*/ 0 60000 65536"/>
                <a:gd name="T14" fmla="*/ 0 60000 65536"/>
                <a:gd name="T15" fmla="*/ 0 w 481"/>
                <a:gd name="T16" fmla="*/ 0 h 954"/>
                <a:gd name="T17" fmla="*/ 481 w 481"/>
                <a:gd name="T18" fmla="*/ 954 h 954"/>
              </a:gdLst>
              <a:ahLst/>
              <a:cxnLst>
                <a:cxn ang="T10">
                  <a:pos x="T0" y="T1"/>
                </a:cxn>
                <a:cxn ang="T11">
                  <a:pos x="T2" y="T3"/>
                </a:cxn>
                <a:cxn ang="T12">
                  <a:pos x="T4" y="T5"/>
                </a:cxn>
                <a:cxn ang="T13">
                  <a:pos x="T6" y="T7"/>
                </a:cxn>
                <a:cxn ang="T14">
                  <a:pos x="T8" y="T9"/>
                </a:cxn>
              </a:cxnLst>
              <a:rect l="T15" t="T16" r="T17" b="T18"/>
              <a:pathLst>
                <a:path w="481" h="954">
                  <a:moveTo>
                    <a:pt x="193" y="0"/>
                  </a:moveTo>
                  <a:cubicBezTo>
                    <a:pt x="97" y="38"/>
                    <a:pt x="1" y="76"/>
                    <a:pt x="49" y="153"/>
                  </a:cubicBezTo>
                  <a:cubicBezTo>
                    <a:pt x="97" y="229"/>
                    <a:pt x="481" y="356"/>
                    <a:pt x="481" y="458"/>
                  </a:cubicBezTo>
                  <a:cubicBezTo>
                    <a:pt x="481" y="559"/>
                    <a:pt x="98" y="680"/>
                    <a:pt x="49" y="763"/>
                  </a:cubicBezTo>
                  <a:cubicBezTo>
                    <a:pt x="0" y="846"/>
                    <a:pt x="156" y="914"/>
                    <a:pt x="184" y="954"/>
                  </a:cubicBezTo>
                </a:path>
              </a:pathLst>
            </a:custGeom>
            <a:solidFill>
              <a:srgbClr val="FF0000"/>
            </a:solidFill>
            <a:ln w="28575">
              <a:solidFill>
                <a:srgbClr val="FFEA91"/>
              </a:solidFill>
              <a:round/>
              <a:headEnd/>
              <a:tailEnd/>
            </a:ln>
          </p:spPr>
          <p:txBody>
            <a:bodyPr wrap="none" anchor="ctr"/>
            <a:lstStyle/>
            <a:p>
              <a:endParaRPr lang="en-US"/>
            </a:p>
          </p:txBody>
        </p:sp>
        <p:sp>
          <p:nvSpPr>
            <p:cNvPr id="10" name="Line 34"/>
            <p:cNvSpPr>
              <a:spLocks noChangeShapeType="1"/>
            </p:cNvSpPr>
            <p:nvPr/>
          </p:nvSpPr>
          <p:spPr bwMode="auto">
            <a:xfrm>
              <a:off x="1166812" y="3848100"/>
              <a:ext cx="1600200" cy="0"/>
            </a:xfrm>
            <a:prstGeom prst="line">
              <a:avLst/>
            </a:prstGeom>
            <a:noFill/>
            <a:ln w="12700">
              <a:solidFill>
                <a:schemeClr val="tx1"/>
              </a:solidFill>
              <a:round/>
              <a:headEnd/>
              <a:tailEnd/>
            </a:ln>
          </p:spPr>
          <p:txBody>
            <a:bodyPr wrap="none" anchor="ctr"/>
            <a:lstStyle/>
            <a:p>
              <a:endParaRPr lang="en-US"/>
            </a:p>
          </p:txBody>
        </p:sp>
        <p:sp>
          <p:nvSpPr>
            <p:cNvPr id="11" name="Line 35"/>
            <p:cNvSpPr>
              <a:spLocks noChangeShapeType="1"/>
            </p:cNvSpPr>
            <p:nvPr/>
          </p:nvSpPr>
          <p:spPr bwMode="auto">
            <a:xfrm>
              <a:off x="1109662" y="5381625"/>
              <a:ext cx="1600200" cy="0"/>
            </a:xfrm>
            <a:prstGeom prst="line">
              <a:avLst/>
            </a:prstGeom>
            <a:noFill/>
            <a:ln w="12700">
              <a:solidFill>
                <a:schemeClr val="tx1"/>
              </a:solidFill>
              <a:round/>
              <a:headEnd/>
              <a:tailEnd/>
            </a:ln>
          </p:spPr>
          <p:txBody>
            <a:bodyPr wrap="none" anchor="ctr"/>
            <a:lstStyle/>
            <a:p>
              <a:endParaRPr lang="en-US"/>
            </a:p>
          </p:txBody>
        </p:sp>
        <p:sp>
          <p:nvSpPr>
            <p:cNvPr id="26" name="Freeform 50"/>
            <p:cNvSpPr>
              <a:spLocks/>
            </p:cNvSpPr>
            <p:nvPr/>
          </p:nvSpPr>
          <p:spPr bwMode="auto">
            <a:xfrm>
              <a:off x="1998662" y="3860800"/>
              <a:ext cx="247650" cy="387350"/>
            </a:xfrm>
            <a:custGeom>
              <a:avLst/>
              <a:gdLst>
                <a:gd name="T0" fmla="*/ 247650 w 156"/>
                <a:gd name="T1" fmla="*/ 0 h 244"/>
                <a:gd name="T2" fmla="*/ 247650 w 156"/>
                <a:gd name="T3" fmla="*/ 387350 h 244"/>
                <a:gd name="T4" fmla="*/ 101600 w 156"/>
                <a:gd name="T5" fmla="*/ 298450 h 244"/>
                <a:gd name="T6" fmla="*/ 12700 w 156"/>
                <a:gd name="T7" fmla="*/ 228600 h 244"/>
                <a:gd name="T8" fmla="*/ 0 w 156"/>
                <a:gd name="T9" fmla="*/ 158750 h 244"/>
                <a:gd name="T10" fmla="*/ 76200 w 156"/>
                <a:gd name="T11" fmla="*/ 76200 h 244"/>
                <a:gd name="T12" fmla="*/ 165100 w 156"/>
                <a:gd name="T13" fmla="*/ 19050 h 244"/>
                <a:gd name="T14" fmla="*/ 247650 w 156"/>
                <a:gd name="T15" fmla="*/ 0 h 244"/>
                <a:gd name="T16" fmla="*/ 0 60000 65536"/>
                <a:gd name="T17" fmla="*/ 0 60000 65536"/>
                <a:gd name="T18" fmla="*/ 0 60000 65536"/>
                <a:gd name="T19" fmla="*/ 0 60000 65536"/>
                <a:gd name="T20" fmla="*/ 0 60000 65536"/>
                <a:gd name="T21" fmla="*/ 0 60000 65536"/>
                <a:gd name="T22" fmla="*/ 0 60000 65536"/>
                <a:gd name="T23" fmla="*/ 0 60000 65536"/>
                <a:gd name="T24" fmla="*/ 0 w 156"/>
                <a:gd name="T25" fmla="*/ 0 h 244"/>
                <a:gd name="T26" fmla="*/ 156 w 156"/>
                <a:gd name="T27" fmla="*/ 244 h 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6" h="244">
                  <a:moveTo>
                    <a:pt x="156" y="0"/>
                  </a:moveTo>
                  <a:lnTo>
                    <a:pt x="156" y="244"/>
                  </a:lnTo>
                  <a:lnTo>
                    <a:pt x="64" y="188"/>
                  </a:lnTo>
                  <a:lnTo>
                    <a:pt x="8" y="144"/>
                  </a:lnTo>
                  <a:lnTo>
                    <a:pt x="0" y="100"/>
                  </a:lnTo>
                  <a:lnTo>
                    <a:pt x="48" y="48"/>
                  </a:lnTo>
                  <a:lnTo>
                    <a:pt x="104" y="12"/>
                  </a:lnTo>
                  <a:lnTo>
                    <a:pt x="156" y="0"/>
                  </a:lnTo>
                  <a:close/>
                </a:path>
              </a:pathLst>
            </a:custGeom>
            <a:solidFill>
              <a:srgbClr val="3399FF"/>
            </a:solidFill>
            <a:ln w="9525">
              <a:solidFill>
                <a:schemeClr val="tx1"/>
              </a:solidFill>
              <a:round/>
              <a:headEnd/>
              <a:tailEnd/>
            </a:ln>
          </p:spPr>
          <p:txBody>
            <a:bodyPr/>
            <a:lstStyle/>
            <a:p>
              <a:endParaRPr lang="en-US"/>
            </a:p>
          </p:txBody>
        </p:sp>
        <p:sp>
          <p:nvSpPr>
            <p:cNvPr id="27" name="Freeform 51"/>
            <p:cNvSpPr>
              <a:spLocks/>
            </p:cNvSpPr>
            <p:nvPr/>
          </p:nvSpPr>
          <p:spPr bwMode="auto">
            <a:xfrm>
              <a:off x="1992312" y="4946650"/>
              <a:ext cx="247650" cy="387350"/>
            </a:xfrm>
            <a:custGeom>
              <a:avLst/>
              <a:gdLst>
                <a:gd name="T0" fmla="*/ 247650 w 156"/>
                <a:gd name="T1" fmla="*/ 0 h 244"/>
                <a:gd name="T2" fmla="*/ 247650 w 156"/>
                <a:gd name="T3" fmla="*/ 387350 h 244"/>
                <a:gd name="T4" fmla="*/ 101600 w 156"/>
                <a:gd name="T5" fmla="*/ 298450 h 244"/>
                <a:gd name="T6" fmla="*/ 12700 w 156"/>
                <a:gd name="T7" fmla="*/ 228600 h 244"/>
                <a:gd name="T8" fmla="*/ 0 w 156"/>
                <a:gd name="T9" fmla="*/ 158750 h 244"/>
                <a:gd name="T10" fmla="*/ 76200 w 156"/>
                <a:gd name="T11" fmla="*/ 76200 h 244"/>
                <a:gd name="T12" fmla="*/ 165100 w 156"/>
                <a:gd name="T13" fmla="*/ 19050 h 244"/>
                <a:gd name="T14" fmla="*/ 247650 w 156"/>
                <a:gd name="T15" fmla="*/ 0 h 244"/>
                <a:gd name="T16" fmla="*/ 0 60000 65536"/>
                <a:gd name="T17" fmla="*/ 0 60000 65536"/>
                <a:gd name="T18" fmla="*/ 0 60000 65536"/>
                <a:gd name="T19" fmla="*/ 0 60000 65536"/>
                <a:gd name="T20" fmla="*/ 0 60000 65536"/>
                <a:gd name="T21" fmla="*/ 0 60000 65536"/>
                <a:gd name="T22" fmla="*/ 0 60000 65536"/>
                <a:gd name="T23" fmla="*/ 0 60000 65536"/>
                <a:gd name="T24" fmla="*/ 0 w 156"/>
                <a:gd name="T25" fmla="*/ 0 h 244"/>
                <a:gd name="T26" fmla="*/ 156 w 156"/>
                <a:gd name="T27" fmla="*/ 244 h 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6" h="244">
                  <a:moveTo>
                    <a:pt x="156" y="0"/>
                  </a:moveTo>
                  <a:lnTo>
                    <a:pt x="156" y="244"/>
                  </a:lnTo>
                  <a:lnTo>
                    <a:pt x="64" y="188"/>
                  </a:lnTo>
                  <a:lnTo>
                    <a:pt x="8" y="144"/>
                  </a:lnTo>
                  <a:lnTo>
                    <a:pt x="0" y="100"/>
                  </a:lnTo>
                  <a:lnTo>
                    <a:pt x="48" y="48"/>
                  </a:lnTo>
                  <a:lnTo>
                    <a:pt x="104" y="12"/>
                  </a:lnTo>
                  <a:lnTo>
                    <a:pt x="156" y="0"/>
                  </a:lnTo>
                  <a:close/>
                </a:path>
              </a:pathLst>
            </a:custGeom>
            <a:solidFill>
              <a:srgbClr val="3399FF"/>
            </a:solidFill>
            <a:ln w="9525">
              <a:solidFill>
                <a:schemeClr val="tx1"/>
              </a:solidFill>
              <a:round/>
              <a:headEnd/>
              <a:tailEnd/>
            </a:ln>
          </p:spPr>
          <p:txBody>
            <a:bodyPr/>
            <a:lstStyle/>
            <a:p>
              <a:endParaRPr lang="en-US"/>
            </a:p>
          </p:txBody>
        </p:sp>
        <p:sp>
          <p:nvSpPr>
            <p:cNvPr id="28" name="Freeform 52"/>
            <p:cNvSpPr>
              <a:spLocks/>
            </p:cNvSpPr>
            <p:nvPr/>
          </p:nvSpPr>
          <p:spPr bwMode="auto">
            <a:xfrm>
              <a:off x="1987550" y="3848100"/>
              <a:ext cx="730250" cy="1524000"/>
            </a:xfrm>
            <a:custGeom>
              <a:avLst/>
              <a:gdLst>
                <a:gd name="T0" fmla="*/ 265113 w 460"/>
                <a:gd name="T1" fmla="*/ 0 h 960"/>
                <a:gd name="T2" fmla="*/ 87313 w 460"/>
                <a:gd name="T3" fmla="*/ 76200 h 960"/>
                <a:gd name="T4" fmla="*/ 11113 w 460"/>
                <a:gd name="T5" fmla="*/ 146050 h 960"/>
                <a:gd name="T6" fmla="*/ 23813 w 460"/>
                <a:gd name="T7" fmla="*/ 228600 h 960"/>
                <a:gd name="T8" fmla="*/ 112713 w 460"/>
                <a:gd name="T9" fmla="*/ 317500 h 960"/>
                <a:gd name="T10" fmla="*/ 252413 w 460"/>
                <a:gd name="T11" fmla="*/ 412750 h 960"/>
                <a:gd name="T12" fmla="*/ 379413 w 460"/>
                <a:gd name="T13" fmla="*/ 469900 h 960"/>
                <a:gd name="T14" fmla="*/ 550863 w 460"/>
                <a:gd name="T15" fmla="*/ 577850 h 960"/>
                <a:gd name="T16" fmla="*/ 690563 w 460"/>
                <a:gd name="T17" fmla="*/ 673100 h 960"/>
                <a:gd name="T18" fmla="*/ 722313 w 460"/>
                <a:gd name="T19" fmla="*/ 755650 h 960"/>
                <a:gd name="T20" fmla="*/ 639763 w 460"/>
                <a:gd name="T21" fmla="*/ 850900 h 960"/>
                <a:gd name="T22" fmla="*/ 506413 w 460"/>
                <a:gd name="T23" fmla="*/ 933450 h 960"/>
                <a:gd name="T24" fmla="*/ 284163 w 460"/>
                <a:gd name="T25" fmla="*/ 1041400 h 960"/>
                <a:gd name="T26" fmla="*/ 163513 w 460"/>
                <a:gd name="T27" fmla="*/ 1117600 h 960"/>
                <a:gd name="T28" fmla="*/ 55563 w 460"/>
                <a:gd name="T29" fmla="*/ 1193800 h 960"/>
                <a:gd name="T30" fmla="*/ 4763 w 460"/>
                <a:gd name="T31" fmla="*/ 1270000 h 960"/>
                <a:gd name="T32" fmla="*/ 87313 w 460"/>
                <a:gd name="T33" fmla="*/ 1397000 h 960"/>
                <a:gd name="T34" fmla="*/ 246063 w 460"/>
                <a:gd name="T35" fmla="*/ 1524000 h 9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60"/>
                <a:gd name="T55" fmla="*/ 0 h 960"/>
                <a:gd name="T56" fmla="*/ 460 w 460"/>
                <a:gd name="T57" fmla="*/ 960 h 9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60" h="960">
                  <a:moveTo>
                    <a:pt x="167" y="0"/>
                  </a:moveTo>
                  <a:cubicBezTo>
                    <a:pt x="124" y="16"/>
                    <a:pt x="82" y="33"/>
                    <a:pt x="55" y="48"/>
                  </a:cubicBezTo>
                  <a:cubicBezTo>
                    <a:pt x="28" y="63"/>
                    <a:pt x="14" y="76"/>
                    <a:pt x="7" y="92"/>
                  </a:cubicBezTo>
                  <a:cubicBezTo>
                    <a:pt x="0" y="108"/>
                    <a:pt x="4" y="126"/>
                    <a:pt x="15" y="144"/>
                  </a:cubicBezTo>
                  <a:cubicBezTo>
                    <a:pt x="26" y="162"/>
                    <a:pt x="47" y="181"/>
                    <a:pt x="71" y="200"/>
                  </a:cubicBezTo>
                  <a:cubicBezTo>
                    <a:pt x="95" y="219"/>
                    <a:pt x="131" y="244"/>
                    <a:pt x="159" y="260"/>
                  </a:cubicBezTo>
                  <a:cubicBezTo>
                    <a:pt x="187" y="276"/>
                    <a:pt x="208" y="279"/>
                    <a:pt x="239" y="296"/>
                  </a:cubicBezTo>
                  <a:cubicBezTo>
                    <a:pt x="270" y="313"/>
                    <a:pt x="314" y="343"/>
                    <a:pt x="347" y="364"/>
                  </a:cubicBezTo>
                  <a:cubicBezTo>
                    <a:pt x="380" y="385"/>
                    <a:pt x="417" y="405"/>
                    <a:pt x="435" y="424"/>
                  </a:cubicBezTo>
                  <a:cubicBezTo>
                    <a:pt x="453" y="443"/>
                    <a:pt x="460" y="457"/>
                    <a:pt x="455" y="476"/>
                  </a:cubicBezTo>
                  <a:cubicBezTo>
                    <a:pt x="450" y="495"/>
                    <a:pt x="426" y="517"/>
                    <a:pt x="403" y="536"/>
                  </a:cubicBezTo>
                  <a:cubicBezTo>
                    <a:pt x="380" y="555"/>
                    <a:pt x="356" y="568"/>
                    <a:pt x="319" y="588"/>
                  </a:cubicBezTo>
                  <a:cubicBezTo>
                    <a:pt x="282" y="608"/>
                    <a:pt x="215" y="637"/>
                    <a:pt x="179" y="656"/>
                  </a:cubicBezTo>
                  <a:cubicBezTo>
                    <a:pt x="143" y="675"/>
                    <a:pt x="127" y="688"/>
                    <a:pt x="103" y="704"/>
                  </a:cubicBezTo>
                  <a:cubicBezTo>
                    <a:pt x="79" y="720"/>
                    <a:pt x="52" y="736"/>
                    <a:pt x="35" y="752"/>
                  </a:cubicBezTo>
                  <a:cubicBezTo>
                    <a:pt x="18" y="768"/>
                    <a:pt x="0" y="779"/>
                    <a:pt x="3" y="800"/>
                  </a:cubicBezTo>
                  <a:cubicBezTo>
                    <a:pt x="6" y="821"/>
                    <a:pt x="30" y="853"/>
                    <a:pt x="55" y="880"/>
                  </a:cubicBezTo>
                  <a:cubicBezTo>
                    <a:pt x="80" y="907"/>
                    <a:pt x="117" y="933"/>
                    <a:pt x="155" y="960"/>
                  </a:cubicBezTo>
                </a:path>
              </a:pathLst>
            </a:custGeom>
            <a:noFill/>
            <a:ln w="38100">
              <a:solidFill>
                <a:schemeClr val="tx1"/>
              </a:solidFill>
              <a:round/>
              <a:headEnd/>
              <a:tailEnd/>
            </a:ln>
          </p:spPr>
          <p:txBody>
            <a:bodyPr/>
            <a:lstStyle/>
            <a:p>
              <a:endParaRPr lang="en-US"/>
            </a:p>
          </p:txBody>
        </p:sp>
        <p:grpSp>
          <p:nvGrpSpPr>
            <p:cNvPr id="30" name="Group 29"/>
            <p:cNvGrpSpPr/>
            <p:nvPr/>
          </p:nvGrpSpPr>
          <p:grpSpPr>
            <a:xfrm>
              <a:off x="1106487" y="3848100"/>
              <a:ext cx="376238" cy="1541539"/>
              <a:chOff x="974725" y="3848100"/>
              <a:chExt cx="376238" cy="1541539"/>
            </a:xfrm>
          </p:grpSpPr>
          <p:sp>
            <p:nvSpPr>
              <p:cNvPr id="13" name="Text Box 37"/>
              <p:cNvSpPr txBox="1">
                <a:spLocks noChangeArrowheads="1"/>
              </p:cNvSpPr>
              <p:nvPr/>
            </p:nvSpPr>
            <p:spPr bwMode="auto">
              <a:xfrm rot="16200000">
                <a:off x="720725" y="4430750"/>
                <a:ext cx="884238" cy="376238"/>
              </a:xfrm>
              <a:prstGeom prst="rect">
                <a:avLst/>
              </a:prstGeom>
              <a:solidFill>
                <a:schemeClr val="bg1"/>
              </a:solidFill>
              <a:ln w="9525">
                <a:solidFill>
                  <a:schemeClr val="bg1"/>
                </a:solidFill>
                <a:miter lim="800000"/>
                <a:headEnd/>
                <a:tailEnd/>
              </a:ln>
            </p:spPr>
            <p:txBody>
              <a:bodyPr>
                <a:spAutoFit/>
              </a:bodyPr>
              <a:lstStyle/>
              <a:p>
                <a:pPr algn="ctr">
                  <a:spcBef>
                    <a:spcPct val="50000"/>
                  </a:spcBef>
                </a:pPr>
                <a:r>
                  <a:rPr lang="en-US" sz="1800"/>
                  <a:t>100 m</a:t>
                </a:r>
              </a:p>
            </p:txBody>
          </p:sp>
          <p:sp>
            <p:nvSpPr>
              <p:cNvPr id="29" name="Line 7"/>
              <p:cNvSpPr>
                <a:spLocks noChangeShapeType="1"/>
              </p:cNvSpPr>
              <p:nvPr/>
            </p:nvSpPr>
            <p:spPr bwMode="auto">
              <a:xfrm>
                <a:off x="1295400" y="3848100"/>
                <a:ext cx="5707" cy="1541539"/>
              </a:xfrm>
              <a:prstGeom prst="line">
                <a:avLst/>
              </a:prstGeom>
              <a:noFill/>
              <a:ln w="28575">
                <a:solidFill>
                  <a:srgbClr val="0000FF"/>
                </a:solidFill>
                <a:prstDash val="dash"/>
                <a:round/>
                <a:headEnd type="triangle" w="med" len="med"/>
                <a:tailEnd type="triangle" w="med" len="med"/>
              </a:ln>
            </p:spPr>
            <p:txBody>
              <a:bodyPr wrap="none" anchor="ctr"/>
              <a:lstStyle/>
              <a:p>
                <a:endParaRPr lang="en-US" sz="1400"/>
              </a:p>
            </p:txBody>
          </p:sp>
        </p:grpSp>
      </p:grpSp>
      <p:grpSp>
        <p:nvGrpSpPr>
          <p:cNvPr id="35" name="Group 34"/>
          <p:cNvGrpSpPr/>
          <p:nvPr/>
        </p:nvGrpSpPr>
        <p:grpSpPr>
          <a:xfrm>
            <a:off x="5846762" y="3695700"/>
            <a:ext cx="1797050" cy="1584330"/>
            <a:chOff x="5846762" y="3848100"/>
            <a:chExt cx="1797050" cy="1584330"/>
          </a:xfrm>
        </p:grpSpPr>
        <p:grpSp>
          <p:nvGrpSpPr>
            <p:cNvPr id="16" name="Group 40"/>
            <p:cNvGrpSpPr>
              <a:grpSpLocks/>
            </p:cNvGrpSpPr>
            <p:nvPr/>
          </p:nvGrpSpPr>
          <p:grpSpPr bwMode="auto">
            <a:xfrm>
              <a:off x="5986462" y="3857629"/>
              <a:ext cx="1657350" cy="1574801"/>
              <a:chOff x="4272" y="3264"/>
              <a:chExt cx="1044" cy="992"/>
            </a:xfrm>
          </p:grpSpPr>
          <p:pic>
            <p:nvPicPr>
              <p:cNvPr id="17" name="Picture 41"/>
              <p:cNvPicPr>
                <a:picLocks noChangeAspect="1" noChangeArrowheads="1"/>
              </p:cNvPicPr>
              <p:nvPr/>
            </p:nvPicPr>
            <p:blipFill>
              <a:blip r:embed="rId2" cstate="print"/>
              <a:srcRect t="39757"/>
              <a:stretch>
                <a:fillRect/>
              </a:stretch>
            </p:blipFill>
            <p:spPr bwMode="auto">
              <a:xfrm>
                <a:off x="4560" y="3264"/>
                <a:ext cx="659" cy="980"/>
              </a:xfrm>
              <a:prstGeom prst="rect">
                <a:avLst/>
              </a:prstGeom>
              <a:noFill/>
              <a:ln w="9525">
                <a:noFill/>
                <a:miter lim="800000"/>
                <a:headEnd/>
                <a:tailEnd/>
              </a:ln>
            </p:spPr>
          </p:pic>
          <p:grpSp>
            <p:nvGrpSpPr>
              <p:cNvPr id="18" name="Group 42"/>
              <p:cNvGrpSpPr>
                <a:grpSpLocks/>
              </p:cNvGrpSpPr>
              <p:nvPr/>
            </p:nvGrpSpPr>
            <p:grpSpPr bwMode="auto">
              <a:xfrm>
                <a:off x="4272" y="3264"/>
                <a:ext cx="1044" cy="992"/>
                <a:chOff x="1440" y="3258"/>
                <a:chExt cx="1044" cy="992"/>
              </a:xfrm>
            </p:grpSpPr>
            <p:sp>
              <p:nvSpPr>
                <p:cNvPr id="19" name="Line 43"/>
                <p:cNvSpPr>
                  <a:spLocks noChangeShapeType="1"/>
                </p:cNvSpPr>
                <p:nvPr/>
              </p:nvSpPr>
              <p:spPr bwMode="auto">
                <a:xfrm>
                  <a:off x="1476" y="3258"/>
                  <a:ext cx="1008" cy="0"/>
                </a:xfrm>
                <a:prstGeom prst="line">
                  <a:avLst/>
                </a:prstGeom>
                <a:noFill/>
                <a:ln w="12700">
                  <a:solidFill>
                    <a:schemeClr val="tx1"/>
                  </a:solidFill>
                  <a:round/>
                  <a:headEnd/>
                  <a:tailEnd/>
                </a:ln>
              </p:spPr>
              <p:txBody>
                <a:bodyPr wrap="none" anchor="ctr"/>
                <a:lstStyle/>
                <a:p>
                  <a:endParaRPr lang="en-US"/>
                </a:p>
              </p:txBody>
            </p:sp>
            <p:sp>
              <p:nvSpPr>
                <p:cNvPr id="20" name="Line 44"/>
                <p:cNvSpPr>
                  <a:spLocks noChangeShapeType="1"/>
                </p:cNvSpPr>
                <p:nvPr/>
              </p:nvSpPr>
              <p:spPr bwMode="auto">
                <a:xfrm>
                  <a:off x="1440" y="4250"/>
                  <a:ext cx="1008" cy="0"/>
                </a:xfrm>
                <a:prstGeom prst="line">
                  <a:avLst/>
                </a:prstGeom>
                <a:noFill/>
                <a:ln w="12700">
                  <a:solidFill>
                    <a:schemeClr val="tx1"/>
                  </a:solidFill>
                  <a:round/>
                  <a:headEnd/>
                  <a:tailEnd/>
                </a:ln>
              </p:spPr>
              <p:txBody>
                <a:bodyPr wrap="none" anchor="ctr"/>
                <a:lstStyle/>
                <a:p>
                  <a:endParaRPr lang="en-US"/>
                </a:p>
              </p:txBody>
            </p:sp>
          </p:grpSp>
        </p:grpSp>
        <p:grpSp>
          <p:nvGrpSpPr>
            <p:cNvPr id="31" name="Group 30"/>
            <p:cNvGrpSpPr/>
            <p:nvPr/>
          </p:nvGrpSpPr>
          <p:grpSpPr>
            <a:xfrm>
              <a:off x="5846762" y="3848100"/>
              <a:ext cx="376238" cy="1541539"/>
              <a:chOff x="974725" y="3848100"/>
              <a:chExt cx="376238" cy="1541539"/>
            </a:xfrm>
          </p:grpSpPr>
          <p:sp>
            <p:nvSpPr>
              <p:cNvPr id="32" name="Text Box 37"/>
              <p:cNvSpPr txBox="1">
                <a:spLocks noChangeArrowheads="1"/>
              </p:cNvSpPr>
              <p:nvPr/>
            </p:nvSpPr>
            <p:spPr bwMode="auto">
              <a:xfrm rot="16200000">
                <a:off x="720725" y="4430750"/>
                <a:ext cx="884238" cy="376238"/>
              </a:xfrm>
              <a:prstGeom prst="rect">
                <a:avLst/>
              </a:prstGeom>
              <a:solidFill>
                <a:schemeClr val="bg1"/>
              </a:solidFill>
              <a:ln w="9525">
                <a:solidFill>
                  <a:schemeClr val="bg1"/>
                </a:solidFill>
                <a:miter lim="800000"/>
                <a:headEnd/>
                <a:tailEnd/>
              </a:ln>
            </p:spPr>
            <p:txBody>
              <a:bodyPr>
                <a:spAutoFit/>
              </a:bodyPr>
              <a:lstStyle/>
              <a:p>
                <a:pPr algn="ctr">
                  <a:spcBef>
                    <a:spcPct val="50000"/>
                  </a:spcBef>
                </a:pPr>
                <a:r>
                  <a:rPr lang="en-US" sz="1800"/>
                  <a:t>100 m</a:t>
                </a:r>
              </a:p>
            </p:txBody>
          </p:sp>
          <p:sp>
            <p:nvSpPr>
              <p:cNvPr id="33" name="Line 7"/>
              <p:cNvSpPr>
                <a:spLocks noChangeShapeType="1"/>
              </p:cNvSpPr>
              <p:nvPr/>
            </p:nvSpPr>
            <p:spPr bwMode="auto">
              <a:xfrm>
                <a:off x="1295400" y="3848100"/>
                <a:ext cx="5707" cy="1541539"/>
              </a:xfrm>
              <a:prstGeom prst="line">
                <a:avLst/>
              </a:prstGeom>
              <a:noFill/>
              <a:ln w="28575">
                <a:solidFill>
                  <a:srgbClr val="0000FF"/>
                </a:solidFill>
                <a:prstDash val="dash"/>
                <a:round/>
                <a:headEnd type="triangle" w="med" len="med"/>
                <a:tailEnd type="triangle" w="med" len="med"/>
              </a:ln>
            </p:spPr>
            <p:txBody>
              <a:bodyPr wrap="none" anchor="ctr"/>
              <a:lstStyle/>
              <a:p>
                <a:endParaRPr lang="en-US" sz="1400"/>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2F2A387-2714-4BF1-94C0-87ADEFC08C47}" type="slidenum">
              <a:rPr lang="en-US" smtClean="0"/>
              <a:pPr/>
              <a:t>7</a:t>
            </a:fld>
            <a:endParaRPr lang="en-US"/>
          </a:p>
        </p:txBody>
      </p:sp>
      <p:sp>
        <p:nvSpPr>
          <p:cNvPr id="3" name="Title 2"/>
          <p:cNvSpPr>
            <a:spLocks noGrp="1"/>
          </p:cNvSpPr>
          <p:nvPr>
            <p:ph type="title"/>
          </p:nvPr>
        </p:nvSpPr>
        <p:spPr/>
        <p:txBody>
          <a:bodyPr/>
          <a:lstStyle/>
          <a:p>
            <a:r>
              <a:rPr lang="en-US" dirty="0" smtClean="0"/>
              <a:t>Seismic-Well Tie Flow-Chart</a:t>
            </a:r>
            <a:endParaRPr lang="en-US" dirty="0"/>
          </a:p>
        </p:txBody>
      </p:sp>
      <p:sp>
        <p:nvSpPr>
          <p:cNvPr id="4" name="Footer Placeholder 3"/>
          <p:cNvSpPr txBox="1">
            <a:spLocks/>
          </p:cNvSpPr>
          <p:nvPr/>
        </p:nvSpPr>
        <p:spPr>
          <a:xfrm>
            <a:off x="0" y="5464791"/>
            <a:ext cx="3886200" cy="246221"/>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wrap="square"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Schroeder (2006)  Courtesy of ExxonMobil</a:t>
            </a:r>
            <a:endParaRPr kumimoji="0" lang="en-US" sz="1000" b="0" i="1"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105" name="Rectangle 23"/>
          <p:cNvSpPr>
            <a:spLocks noChangeArrowheads="1"/>
          </p:cNvSpPr>
          <p:nvPr/>
        </p:nvSpPr>
        <p:spPr bwMode="auto">
          <a:xfrm>
            <a:off x="457200" y="1094601"/>
            <a:ext cx="762000" cy="553998"/>
          </a:xfrm>
          <a:prstGeom prst="rect">
            <a:avLst/>
          </a:prstGeom>
          <a:noFill/>
          <a:ln w="9525">
            <a:noFill/>
            <a:miter lim="800000"/>
            <a:headEnd/>
            <a:tailEnd/>
          </a:ln>
        </p:spPr>
        <p:txBody>
          <a:bodyPr wrap="square" lIns="0" tIns="0" rIns="0" bIns="0" anchor="ctr" anchorCtr="0">
            <a:spAutoFit/>
          </a:bodyPr>
          <a:lstStyle/>
          <a:p>
            <a:r>
              <a:rPr lang="en-US" b="1" dirty="0" smtClean="0">
                <a:solidFill>
                  <a:srgbClr val="FF3300"/>
                </a:solidFill>
              </a:rPr>
              <a:t>Seismic Data</a:t>
            </a:r>
            <a:endParaRPr lang="en-US" b="1" dirty="0">
              <a:solidFill>
                <a:srgbClr val="FF3300"/>
              </a:solidFill>
            </a:endParaRPr>
          </a:p>
        </p:txBody>
      </p:sp>
      <p:sp>
        <p:nvSpPr>
          <p:cNvPr id="101" name="Rectangle 4"/>
          <p:cNvSpPr>
            <a:spLocks noChangeArrowheads="1"/>
          </p:cNvSpPr>
          <p:nvPr/>
        </p:nvSpPr>
        <p:spPr bwMode="auto">
          <a:xfrm>
            <a:off x="2086371" y="2220913"/>
            <a:ext cx="1371600" cy="685800"/>
          </a:xfrm>
          <a:prstGeom prst="rect">
            <a:avLst/>
          </a:prstGeom>
          <a:solidFill>
            <a:srgbClr val="FFF1B7"/>
          </a:solidFill>
          <a:ln w="6350">
            <a:solidFill>
              <a:srgbClr val="000000"/>
            </a:solidFill>
            <a:miter lim="800000"/>
            <a:headEnd/>
            <a:tailEnd/>
          </a:ln>
        </p:spPr>
        <p:txBody>
          <a:bodyPr anchor="ctr" anchorCtr="1"/>
          <a:lstStyle/>
          <a:p>
            <a:pPr algn="ctr"/>
            <a:r>
              <a:rPr lang="en-US" dirty="0" smtClean="0">
                <a:solidFill>
                  <a:srgbClr val="000000"/>
                </a:solidFill>
              </a:rPr>
              <a:t>Estimate</a:t>
            </a:r>
          </a:p>
          <a:p>
            <a:pPr algn="ctr"/>
            <a:r>
              <a:rPr lang="en-US" dirty="0" smtClean="0">
                <a:solidFill>
                  <a:srgbClr val="000000"/>
                </a:solidFill>
              </a:rPr>
              <a:t>Wavelet</a:t>
            </a:r>
            <a:endParaRPr lang="en-US" sz="14400" dirty="0" smtClean="0"/>
          </a:p>
        </p:txBody>
      </p:sp>
      <p:sp>
        <p:nvSpPr>
          <p:cNvPr id="98" name="Rectangle 7"/>
          <p:cNvSpPr>
            <a:spLocks noChangeArrowheads="1"/>
          </p:cNvSpPr>
          <p:nvPr/>
        </p:nvSpPr>
        <p:spPr bwMode="auto">
          <a:xfrm>
            <a:off x="2086371" y="3363913"/>
            <a:ext cx="1371600" cy="685800"/>
          </a:xfrm>
          <a:prstGeom prst="rect">
            <a:avLst/>
          </a:prstGeom>
          <a:solidFill>
            <a:srgbClr val="FFF1B7"/>
          </a:solidFill>
          <a:ln w="6350">
            <a:solidFill>
              <a:srgbClr val="000000"/>
            </a:solidFill>
            <a:miter lim="800000"/>
            <a:headEnd/>
            <a:tailEnd/>
          </a:ln>
        </p:spPr>
        <p:txBody>
          <a:bodyPr anchor="ctr" anchorCtr="1"/>
          <a:lstStyle/>
          <a:p>
            <a:r>
              <a:rPr lang="en-US" dirty="0" smtClean="0"/>
              <a:t>Data Processing</a:t>
            </a:r>
            <a:endParaRPr lang="en-US" dirty="0"/>
          </a:p>
        </p:txBody>
      </p:sp>
      <p:sp>
        <p:nvSpPr>
          <p:cNvPr id="95" name="Rectangle 10"/>
          <p:cNvSpPr>
            <a:spLocks noChangeArrowheads="1"/>
          </p:cNvSpPr>
          <p:nvPr/>
        </p:nvSpPr>
        <p:spPr bwMode="auto">
          <a:xfrm>
            <a:off x="4391025" y="3363913"/>
            <a:ext cx="1244600" cy="685800"/>
          </a:xfrm>
          <a:prstGeom prst="rect">
            <a:avLst/>
          </a:prstGeom>
          <a:solidFill>
            <a:srgbClr val="FFF1B7"/>
          </a:solidFill>
          <a:ln w="6350">
            <a:solidFill>
              <a:srgbClr val="000000"/>
            </a:solidFill>
            <a:miter lim="800000"/>
            <a:headEnd/>
            <a:tailEnd/>
          </a:ln>
        </p:spPr>
        <p:txBody>
          <a:bodyPr anchor="ctr" anchorCtr="1"/>
          <a:lstStyle/>
          <a:p>
            <a:r>
              <a:rPr lang="en-US" dirty="0" smtClean="0"/>
              <a:t>Seismic Modeling</a:t>
            </a:r>
            <a:endParaRPr lang="en-US" dirty="0"/>
          </a:p>
        </p:txBody>
      </p:sp>
      <p:sp>
        <p:nvSpPr>
          <p:cNvPr id="11" name="Rectangle 13"/>
          <p:cNvSpPr>
            <a:spLocks noChangeArrowheads="1"/>
          </p:cNvSpPr>
          <p:nvPr/>
        </p:nvSpPr>
        <p:spPr bwMode="auto">
          <a:xfrm>
            <a:off x="7372350" y="2771776"/>
            <a:ext cx="369588" cy="184666"/>
          </a:xfrm>
          <a:prstGeom prst="rect">
            <a:avLst/>
          </a:prstGeom>
          <a:noFill/>
          <a:ln w="9525">
            <a:noFill/>
            <a:miter lim="800000"/>
            <a:headEnd/>
            <a:tailEnd/>
          </a:ln>
        </p:spPr>
        <p:txBody>
          <a:bodyPr wrap="none" lIns="0" tIns="0" rIns="0" bIns="0">
            <a:spAutoFit/>
          </a:bodyPr>
          <a:lstStyle/>
          <a:p>
            <a:r>
              <a:rPr lang="en-US" sz="1200" b="1">
                <a:solidFill>
                  <a:srgbClr val="808080"/>
                </a:solidFill>
              </a:rPr>
              <a:t>Well -</a:t>
            </a:r>
            <a:endParaRPr lang="en-US" sz="4000" b="1"/>
          </a:p>
        </p:txBody>
      </p:sp>
      <p:sp>
        <p:nvSpPr>
          <p:cNvPr id="92" name="Rectangle 16"/>
          <p:cNvSpPr>
            <a:spLocks noChangeArrowheads="1"/>
          </p:cNvSpPr>
          <p:nvPr/>
        </p:nvSpPr>
        <p:spPr bwMode="auto">
          <a:xfrm>
            <a:off x="6889750" y="2220913"/>
            <a:ext cx="1244600" cy="685800"/>
          </a:xfrm>
          <a:prstGeom prst="rect">
            <a:avLst/>
          </a:prstGeom>
          <a:solidFill>
            <a:srgbClr val="FFF1B7"/>
          </a:solidFill>
          <a:ln w="6350">
            <a:solidFill>
              <a:srgbClr val="000000"/>
            </a:solidFill>
            <a:miter lim="800000"/>
            <a:headEnd/>
            <a:tailEnd/>
          </a:ln>
        </p:spPr>
        <p:txBody>
          <a:bodyPr anchor="ctr" anchorCtr="1"/>
          <a:lstStyle/>
          <a:p>
            <a:r>
              <a:rPr lang="en-US" dirty="0" smtClean="0"/>
              <a:t>Well – Seismic Tie</a:t>
            </a:r>
            <a:endParaRPr lang="en-US" dirty="0"/>
          </a:p>
        </p:txBody>
      </p:sp>
      <p:sp>
        <p:nvSpPr>
          <p:cNvPr id="86" name="Rectangle 29"/>
          <p:cNvSpPr>
            <a:spLocks noChangeArrowheads="1"/>
          </p:cNvSpPr>
          <p:nvPr/>
        </p:nvSpPr>
        <p:spPr bwMode="auto">
          <a:xfrm>
            <a:off x="457200" y="3568314"/>
            <a:ext cx="931602" cy="276999"/>
          </a:xfrm>
          <a:prstGeom prst="rect">
            <a:avLst/>
          </a:prstGeom>
          <a:noFill/>
          <a:ln w="9525">
            <a:noFill/>
            <a:miter lim="800000"/>
            <a:headEnd/>
            <a:tailEnd/>
          </a:ln>
        </p:spPr>
        <p:txBody>
          <a:bodyPr wrap="none" lIns="0" tIns="0" rIns="0" bIns="0" anchor="ctr" anchorCtr="0">
            <a:spAutoFit/>
          </a:bodyPr>
          <a:lstStyle/>
          <a:p>
            <a:r>
              <a:rPr lang="en-US" b="1" dirty="0" smtClean="0">
                <a:solidFill>
                  <a:srgbClr val="FF3300"/>
                </a:solidFill>
              </a:rPr>
              <a:t>Well Data</a:t>
            </a:r>
            <a:endParaRPr lang="en-US" b="1" dirty="0">
              <a:solidFill>
                <a:srgbClr val="FF3300"/>
              </a:solidFill>
            </a:endParaRPr>
          </a:p>
        </p:txBody>
      </p:sp>
      <p:sp>
        <p:nvSpPr>
          <p:cNvPr id="67" name="Rectangle 52"/>
          <p:cNvSpPr>
            <a:spLocks noChangeArrowheads="1"/>
          </p:cNvSpPr>
          <p:nvPr/>
        </p:nvSpPr>
        <p:spPr bwMode="auto">
          <a:xfrm>
            <a:off x="2086371" y="1028700"/>
            <a:ext cx="1371600" cy="685800"/>
          </a:xfrm>
          <a:prstGeom prst="rect">
            <a:avLst/>
          </a:prstGeom>
          <a:solidFill>
            <a:srgbClr val="FFF1B7"/>
          </a:solidFill>
          <a:ln w="6350">
            <a:solidFill>
              <a:srgbClr val="000000"/>
            </a:solidFill>
            <a:miter lim="800000"/>
            <a:headEnd/>
            <a:tailEnd/>
          </a:ln>
        </p:spPr>
        <p:txBody>
          <a:bodyPr anchor="ctr" anchorCtr="1"/>
          <a:lstStyle/>
          <a:p>
            <a:r>
              <a:rPr lang="en-US" dirty="0" smtClean="0"/>
              <a:t>Data Processing</a:t>
            </a:r>
            <a:endParaRPr lang="en-US" dirty="0"/>
          </a:p>
        </p:txBody>
      </p:sp>
      <p:sp>
        <p:nvSpPr>
          <p:cNvPr id="64" name="Rectangle 56"/>
          <p:cNvSpPr>
            <a:spLocks noChangeArrowheads="1"/>
          </p:cNvSpPr>
          <p:nvPr/>
        </p:nvSpPr>
        <p:spPr bwMode="auto">
          <a:xfrm>
            <a:off x="381000" y="4500334"/>
            <a:ext cx="1232694" cy="830997"/>
          </a:xfrm>
          <a:prstGeom prst="rect">
            <a:avLst/>
          </a:prstGeom>
          <a:noFill/>
          <a:ln w="9525">
            <a:noFill/>
            <a:miter lim="800000"/>
            <a:headEnd/>
            <a:tailEnd/>
          </a:ln>
        </p:spPr>
        <p:txBody>
          <a:bodyPr wrap="square" lIns="0" tIns="0" rIns="0" bIns="0" anchor="ctr" anchorCtr="0">
            <a:spAutoFit/>
          </a:bodyPr>
          <a:lstStyle/>
          <a:p>
            <a:r>
              <a:rPr lang="en-US" b="1" dirty="0">
                <a:solidFill>
                  <a:srgbClr val="FF3300"/>
                </a:solidFill>
              </a:rPr>
              <a:t>Check </a:t>
            </a:r>
            <a:r>
              <a:rPr lang="en-US" b="1" dirty="0" smtClean="0">
                <a:solidFill>
                  <a:srgbClr val="FF3300"/>
                </a:solidFill>
              </a:rPr>
              <a:t>Shots/ Time Depth</a:t>
            </a:r>
            <a:endParaRPr lang="en-US" b="1" dirty="0">
              <a:solidFill>
                <a:srgbClr val="FF3300"/>
              </a:solidFill>
            </a:endParaRPr>
          </a:p>
        </p:txBody>
      </p:sp>
      <p:sp>
        <p:nvSpPr>
          <p:cNvPr id="28" name="Rectangle 60"/>
          <p:cNvSpPr>
            <a:spLocks noChangeArrowheads="1"/>
          </p:cNvSpPr>
          <p:nvPr/>
        </p:nvSpPr>
        <p:spPr bwMode="auto">
          <a:xfrm>
            <a:off x="5801519" y="3363913"/>
            <a:ext cx="1376363" cy="612925"/>
          </a:xfrm>
          <a:prstGeom prst="rect">
            <a:avLst/>
          </a:prstGeom>
          <a:noFill/>
          <a:ln w="9525">
            <a:noFill/>
            <a:miter lim="800000"/>
            <a:headEnd/>
            <a:tailEnd/>
          </a:ln>
        </p:spPr>
        <p:txBody>
          <a:bodyPr wrap="square" lIns="0" tIns="0" rIns="0" bIns="0">
            <a:spAutoFit/>
          </a:bodyPr>
          <a:lstStyle/>
          <a:p>
            <a:pPr algn="ctr">
              <a:lnSpc>
                <a:spcPct val="150000"/>
              </a:lnSpc>
            </a:pPr>
            <a:r>
              <a:rPr lang="en-US" sz="1400" b="1" dirty="0">
                <a:solidFill>
                  <a:srgbClr val="000000"/>
                </a:solidFill>
              </a:rPr>
              <a:t>Synthetic </a:t>
            </a:r>
            <a:r>
              <a:rPr lang="en-US" sz="1400" b="1" dirty="0" smtClean="0">
                <a:solidFill>
                  <a:srgbClr val="000000"/>
                </a:solidFill>
              </a:rPr>
              <a:t>Seismic Trace</a:t>
            </a:r>
            <a:endParaRPr lang="en-US" sz="1400" b="1" dirty="0" smtClean="0"/>
          </a:p>
        </p:txBody>
      </p:sp>
      <p:sp>
        <p:nvSpPr>
          <p:cNvPr id="31" name="Rectangle 63"/>
          <p:cNvSpPr>
            <a:spLocks noChangeArrowheads="1"/>
          </p:cNvSpPr>
          <p:nvPr/>
        </p:nvSpPr>
        <p:spPr bwMode="auto">
          <a:xfrm>
            <a:off x="5984081" y="1028700"/>
            <a:ext cx="1011238" cy="612925"/>
          </a:xfrm>
          <a:prstGeom prst="rect">
            <a:avLst/>
          </a:prstGeom>
          <a:noFill/>
          <a:ln w="9525">
            <a:noFill/>
            <a:miter lim="800000"/>
            <a:headEnd/>
            <a:tailEnd/>
          </a:ln>
        </p:spPr>
        <p:txBody>
          <a:bodyPr wrap="square" lIns="0" tIns="0" rIns="0" bIns="0">
            <a:spAutoFit/>
          </a:bodyPr>
          <a:lstStyle/>
          <a:p>
            <a:pPr algn="ctr">
              <a:lnSpc>
                <a:spcPct val="150000"/>
              </a:lnSpc>
            </a:pPr>
            <a:r>
              <a:rPr lang="en-US" sz="1400" b="1" dirty="0">
                <a:solidFill>
                  <a:srgbClr val="000000"/>
                </a:solidFill>
              </a:rPr>
              <a:t>Real </a:t>
            </a:r>
            <a:r>
              <a:rPr lang="en-US" sz="1400" b="1" dirty="0" smtClean="0">
                <a:solidFill>
                  <a:srgbClr val="000000"/>
                </a:solidFill>
              </a:rPr>
              <a:t>Seismic Trace</a:t>
            </a:r>
            <a:endParaRPr lang="en-US" sz="1400" b="1" dirty="0"/>
          </a:p>
        </p:txBody>
      </p:sp>
      <p:cxnSp>
        <p:nvCxnSpPr>
          <p:cNvPr id="51" name="Elbow Connector 50"/>
          <p:cNvCxnSpPr>
            <a:stCxn id="67" idx="3"/>
            <a:endCxn id="92" idx="0"/>
          </p:cNvCxnSpPr>
          <p:nvPr/>
        </p:nvCxnSpPr>
        <p:spPr>
          <a:xfrm>
            <a:off x="3457971" y="1371600"/>
            <a:ext cx="4054079" cy="849313"/>
          </a:xfrm>
          <a:prstGeom prst="bentConnector2">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Elbow Connector 50"/>
          <p:cNvCxnSpPr>
            <a:stCxn id="105" idx="3"/>
            <a:endCxn id="67" idx="1"/>
          </p:cNvCxnSpPr>
          <p:nvPr/>
        </p:nvCxnSpPr>
        <p:spPr>
          <a:xfrm>
            <a:off x="1219200" y="1371600"/>
            <a:ext cx="867171" cy="12700"/>
          </a:xfrm>
          <a:prstGeom prst="bentConnector3">
            <a:avLst>
              <a:gd name="adj1" fmla="val 50000"/>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Elbow Connector 50"/>
          <p:cNvCxnSpPr>
            <a:stCxn id="86" idx="3"/>
            <a:endCxn id="98" idx="1"/>
          </p:cNvCxnSpPr>
          <p:nvPr/>
        </p:nvCxnSpPr>
        <p:spPr>
          <a:xfrm flipV="1">
            <a:off x="1388802" y="3706813"/>
            <a:ext cx="697569" cy="1"/>
          </a:xfrm>
          <a:prstGeom prst="bentConnector3">
            <a:avLst>
              <a:gd name="adj1" fmla="val 50000"/>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Elbow Connector 50"/>
          <p:cNvCxnSpPr>
            <a:stCxn id="64" idx="3"/>
            <a:endCxn id="95" idx="2"/>
          </p:cNvCxnSpPr>
          <p:nvPr/>
        </p:nvCxnSpPr>
        <p:spPr>
          <a:xfrm flipV="1">
            <a:off x="1613694" y="4049713"/>
            <a:ext cx="3399631" cy="866120"/>
          </a:xfrm>
          <a:prstGeom prst="bentConnector2">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Elbow Connector 50"/>
          <p:cNvCxnSpPr>
            <a:stCxn id="101" idx="3"/>
            <a:endCxn id="95" idx="0"/>
          </p:cNvCxnSpPr>
          <p:nvPr/>
        </p:nvCxnSpPr>
        <p:spPr>
          <a:xfrm>
            <a:off x="3457971" y="2563813"/>
            <a:ext cx="1555354" cy="800100"/>
          </a:xfrm>
          <a:prstGeom prst="bentConnector2">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Elbow Connector 50"/>
          <p:cNvCxnSpPr>
            <a:stCxn id="95" idx="3"/>
            <a:endCxn id="92" idx="2"/>
          </p:cNvCxnSpPr>
          <p:nvPr/>
        </p:nvCxnSpPr>
        <p:spPr>
          <a:xfrm flipV="1">
            <a:off x="5635625" y="2906713"/>
            <a:ext cx="1876425" cy="800100"/>
          </a:xfrm>
          <a:prstGeom prst="bentConnector2">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2" name="Elbow Connector 50"/>
          <p:cNvCxnSpPr>
            <a:stCxn id="67" idx="2"/>
            <a:endCxn id="101" idx="0"/>
          </p:cNvCxnSpPr>
          <p:nvPr/>
        </p:nvCxnSpPr>
        <p:spPr>
          <a:xfrm rot="5400000">
            <a:off x="2518965" y="1967706"/>
            <a:ext cx="506413" cy="12700"/>
          </a:xfrm>
          <a:prstGeom prst="bentConnector3">
            <a:avLst>
              <a:gd name="adj1" fmla="val 50000"/>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Elbow Connector 50"/>
          <p:cNvCxnSpPr>
            <a:stCxn id="98" idx="3"/>
            <a:endCxn id="95" idx="1"/>
          </p:cNvCxnSpPr>
          <p:nvPr/>
        </p:nvCxnSpPr>
        <p:spPr>
          <a:xfrm>
            <a:off x="3457971" y="3706813"/>
            <a:ext cx="933054" cy="12700"/>
          </a:xfrm>
          <a:prstGeom prst="bentConnector3">
            <a:avLst>
              <a:gd name="adj1" fmla="val 50000"/>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2F2A387-2714-4BF1-94C0-87ADEFC08C47}" type="slidenum">
              <a:rPr lang="en-US" smtClean="0"/>
              <a:pPr/>
              <a:t>8</a:t>
            </a:fld>
            <a:endParaRPr lang="en-US"/>
          </a:p>
        </p:txBody>
      </p:sp>
      <p:sp>
        <p:nvSpPr>
          <p:cNvPr id="3" name="Title 2"/>
          <p:cNvSpPr>
            <a:spLocks noGrp="1"/>
          </p:cNvSpPr>
          <p:nvPr>
            <p:ph type="title"/>
          </p:nvPr>
        </p:nvSpPr>
        <p:spPr/>
        <p:txBody>
          <a:bodyPr/>
          <a:lstStyle/>
          <a:p>
            <a:r>
              <a:rPr lang="en-US" dirty="0" smtClean="0"/>
              <a:t>Check Shot/VSP Data</a:t>
            </a:r>
            <a:endParaRPr lang="en-US" dirty="0"/>
          </a:p>
        </p:txBody>
      </p:sp>
      <p:sp>
        <p:nvSpPr>
          <p:cNvPr id="4" name="Footer Placeholder 3"/>
          <p:cNvSpPr txBox="1">
            <a:spLocks/>
          </p:cNvSpPr>
          <p:nvPr/>
        </p:nvSpPr>
        <p:spPr>
          <a:xfrm>
            <a:off x="0" y="5464791"/>
            <a:ext cx="3886200" cy="246221"/>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wrap="square"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Schroeder (2006)  Courtesy of ExxonMobil</a:t>
            </a:r>
            <a:endParaRPr kumimoji="0" lang="en-US" sz="1000" b="0" i="1"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6" name="Freeform 2"/>
          <p:cNvSpPr>
            <a:spLocks/>
          </p:cNvSpPr>
          <p:nvPr/>
        </p:nvSpPr>
        <p:spPr bwMode="auto">
          <a:xfrm flipH="1">
            <a:off x="6529000" y="1638300"/>
            <a:ext cx="862399" cy="2698455"/>
          </a:xfrm>
          <a:custGeom>
            <a:avLst/>
            <a:gdLst>
              <a:gd name="T0" fmla="*/ 0 w 408"/>
              <a:gd name="T1" fmla="*/ 0 h 1716"/>
              <a:gd name="T2" fmla="*/ 395 w 408"/>
              <a:gd name="T3" fmla="*/ 149 h 1716"/>
              <a:gd name="T4" fmla="*/ 395 w 408"/>
              <a:gd name="T5" fmla="*/ 1416 h 1716"/>
              <a:gd name="T6" fmla="*/ 0 60000 65536"/>
              <a:gd name="T7" fmla="*/ 0 60000 65536"/>
              <a:gd name="T8" fmla="*/ 0 60000 65536"/>
              <a:gd name="T9" fmla="*/ 0 w 408"/>
              <a:gd name="T10" fmla="*/ 0 h 1716"/>
              <a:gd name="T11" fmla="*/ 408 w 408"/>
              <a:gd name="T12" fmla="*/ 1716 h 1716"/>
            </a:gdLst>
            <a:ahLst/>
            <a:cxnLst>
              <a:cxn ang="T6">
                <a:pos x="T0" y="T1"/>
              </a:cxn>
              <a:cxn ang="T7">
                <a:pos x="T2" y="T3"/>
              </a:cxn>
              <a:cxn ang="T8">
                <a:pos x="T4" y="T5"/>
              </a:cxn>
            </a:cxnLst>
            <a:rect l="T9" t="T10" r="T11" b="T12"/>
            <a:pathLst>
              <a:path w="408" h="1716">
                <a:moveTo>
                  <a:pt x="0" y="0"/>
                </a:moveTo>
                <a:lnTo>
                  <a:pt x="408" y="180"/>
                </a:lnTo>
                <a:lnTo>
                  <a:pt x="408" y="1716"/>
                </a:lnTo>
              </a:path>
            </a:pathLst>
          </a:custGeom>
          <a:noFill/>
          <a:ln w="28575">
            <a:solidFill>
              <a:srgbClr val="0000FF"/>
            </a:solidFill>
            <a:round/>
            <a:headEnd/>
            <a:tailEnd/>
          </a:ln>
        </p:spPr>
        <p:txBody>
          <a:bodyPr wrap="none" anchor="ctr"/>
          <a:lstStyle/>
          <a:p>
            <a:endParaRPr lang="en-US"/>
          </a:p>
        </p:txBody>
      </p:sp>
      <p:grpSp>
        <p:nvGrpSpPr>
          <p:cNvPr id="7" name="Group 6"/>
          <p:cNvGrpSpPr>
            <a:grpSpLocks/>
          </p:cNvGrpSpPr>
          <p:nvPr/>
        </p:nvGrpSpPr>
        <p:grpSpPr bwMode="auto">
          <a:xfrm flipH="1">
            <a:off x="7120355" y="1638812"/>
            <a:ext cx="1051521" cy="445538"/>
            <a:chOff x="1724" y="1079"/>
            <a:chExt cx="538" cy="292"/>
          </a:xfrm>
        </p:grpSpPr>
        <p:sp>
          <p:nvSpPr>
            <p:cNvPr id="16" name="Oval 4"/>
            <p:cNvSpPr>
              <a:spLocks noChangeArrowheads="1"/>
            </p:cNvSpPr>
            <p:nvPr/>
          </p:nvSpPr>
          <p:spPr bwMode="auto">
            <a:xfrm>
              <a:off x="1802" y="1323"/>
              <a:ext cx="48" cy="48"/>
            </a:xfrm>
            <a:prstGeom prst="ellipse">
              <a:avLst/>
            </a:prstGeom>
            <a:solidFill>
              <a:schemeClr val="accent1"/>
            </a:solidFill>
            <a:ln w="9525">
              <a:solidFill>
                <a:srgbClr val="FFF1B7"/>
              </a:solidFill>
              <a:round/>
              <a:headEnd/>
              <a:tailEnd/>
            </a:ln>
          </p:spPr>
          <p:txBody>
            <a:bodyPr wrap="none" anchor="ctr"/>
            <a:lstStyle/>
            <a:p>
              <a:endParaRPr lang="en-US"/>
            </a:p>
          </p:txBody>
        </p:sp>
        <p:sp>
          <p:nvSpPr>
            <p:cNvPr id="17" name="Oval 5"/>
            <p:cNvSpPr>
              <a:spLocks noChangeArrowheads="1"/>
            </p:cNvSpPr>
            <p:nvPr/>
          </p:nvSpPr>
          <p:spPr bwMode="auto">
            <a:xfrm>
              <a:off x="2150" y="1317"/>
              <a:ext cx="48" cy="48"/>
            </a:xfrm>
            <a:prstGeom prst="ellipse">
              <a:avLst/>
            </a:prstGeom>
            <a:solidFill>
              <a:schemeClr val="accent1"/>
            </a:solidFill>
            <a:ln w="9525">
              <a:solidFill>
                <a:srgbClr val="FFF1B7"/>
              </a:solidFill>
              <a:round/>
              <a:headEnd/>
              <a:tailEnd/>
            </a:ln>
          </p:spPr>
          <p:txBody>
            <a:bodyPr wrap="none" anchor="ctr"/>
            <a:lstStyle/>
            <a:p>
              <a:endParaRPr lang="en-US"/>
            </a:p>
          </p:txBody>
        </p:sp>
        <p:sp>
          <p:nvSpPr>
            <p:cNvPr id="18" name="Freeform 6"/>
            <p:cNvSpPr>
              <a:spLocks/>
            </p:cNvSpPr>
            <p:nvPr/>
          </p:nvSpPr>
          <p:spPr bwMode="auto">
            <a:xfrm>
              <a:off x="1724" y="1143"/>
              <a:ext cx="538" cy="204"/>
            </a:xfrm>
            <a:custGeom>
              <a:avLst/>
              <a:gdLst>
                <a:gd name="T0" fmla="*/ 0 w 538"/>
                <a:gd name="T1" fmla="*/ 204 h 204"/>
                <a:gd name="T2" fmla="*/ 63 w 538"/>
                <a:gd name="T3" fmla="*/ 203 h 204"/>
                <a:gd name="T4" fmla="*/ 70 w 538"/>
                <a:gd name="T5" fmla="*/ 189 h 204"/>
                <a:gd name="T6" fmla="*/ 78 w 538"/>
                <a:gd name="T7" fmla="*/ 177 h 204"/>
                <a:gd name="T8" fmla="*/ 91 w 538"/>
                <a:gd name="T9" fmla="*/ 168 h 204"/>
                <a:gd name="T10" fmla="*/ 105 w 538"/>
                <a:gd name="T11" fmla="*/ 168 h 204"/>
                <a:gd name="T12" fmla="*/ 117 w 538"/>
                <a:gd name="T13" fmla="*/ 171 h 204"/>
                <a:gd name="T14" fmla="*/ 129 w 538"/>
                <a:gd name="T15" fmla="*/ 186 h 204"/>
                <a:gd name="T16" fmla="*/ 142 w 538"/>
                <a:gd name="T17" fmla="*/ 201 h 204"/>
                <a:gd name="T18" fmla="*/ 388 w 538"/>
                <a:gd name="T19" fmla="*/ 201 h 204"/>
                <a:gd name="T20" fmla="*/ 409 w 538"/>
                <a:gd name="T21" fmla="*/ 200 h 204"/>
                <a:gd name="T22" fmla="*/ 423 w 538"/>
                <a:gd name="T23" fmla="*/ 176 h 204"/>
                <a:gd name="T24" fmla="*/ 429 w 538"/>
                <a:gd name="T25" fmla="*/ 168 h 204"/>
                <a:gd name="T26" fmla="*/ 444 w 538"/>
                <a:gd name="T27" fmla="*/ 159 h 204"/>
                <a:gd name="T28" fmla="*/ 454 w 538"/>
                <a:gd name="T29" fmla="*/ 161 h 204"/>
                <a:gd name="T30" fmla="*/ 468 w 538"/>
                <a:gd name="T31" fmla="*/ 162 h 204"/>
                <a:gd name="T32" fmla="*/ 484 w 538"/>
                <a:gd name="T33" fmla="*/ 183 h 204"/>
                <a:gd name="T34" fmla="*/ 495 w 538"/>
                <a:gd name="T35" fmla="*/ 200 h 204"/>
                <a:gd name="T36" fmla="*/ 538 w 538"/>
                <a:gd name="T37" fmla="*/ 198 h 204"/>
                <a:gd name="T38" fmla="*/ 505 w 538"/>
                <a:gd name="T39" fmla="*/ 107 h 204"/>
                <a:gd name="T40" fmla="*/ 207 w 538"/>
                <a:gd name="T41" fmla="*/ 105 h 204"/>
                <a:gd name="T42" fmla="*/ 207 w 538"/>
                <a:gd name="T43" fmla="*/ 0 h 204"/>
                <a:gd name="T44" fmla="*/ 76 w 538"/>
                <a:gd name="T45" fmla="*/ 3 h 204"/>
                <a:gd name="T46" fmla="*/ 0 w 538"/>
                <a:gd name="T47" fmla="*/ 117 h 204"/>
                <a:gd name="T48" fmla="*/ 0 w 538"/>
                <a:gd name="T49" fmla="*/ 204 h 20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38"/>
                <a:gd name="T76" fmla="*/ 0 h 204"/>
                <a:gd name="T77" fmla="*/ 538 w 538"/>
                <a:gd name="T78" fmla="*/ 204 h 20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38" h="204">
                  <a:moveTo>
                    <a:pt x="0" y="204"/>
                  </a:moveTo>
                  <a:lnTo>
                    <a:pt x="63" y="203"/>
                  </a:lnTo>
                  <a:lnTo>
                    <a:pt x="70" y="189"/>
                  </a:lnTo>
                  <a:lnTo>
                    <a:pt x="78" y="177"/>
                  </a:lnTo>
                  <a:lnTo>
                    <a:pt x="91" y="168"/>
                  </a:lnTo>
                  <a:lnTo>
                    <a:pt x="105" y="168"/>
                  </a:lnTo>
                  <a:lnTo>
                    <a:pt x="117" y="171"/>
                  </a:lnTo>
                  <a:lnTo>
                    <a:pt x="129" y="186"/>
                  </a:lnTo>
                  <a:lnTo>
                    <a:pt x="142" y="201"/>
                  </a:lnTo>
                  <a:lnTo>
                    <a:pt x="388" y="201"/>
                  </a:lnTo>
                  <a:lnTo>
                    <a:pt x="409" y="200"/>
                  </a:lnTo>
                  <a:lnTo>
                    <a:pt x="423" y="176"/>
                  </a:lnTo>
                  <a:lnTo>
                    <a:pt x="429" y="168"/>
                  </a:lnTo>
                  <a:lnTo>
                    <a:pt x="444" y="159"/>
                  </a:lnTo>
                  <a:lnTo>
                    <a:pt x="454" y="161"/>
                  </a:lnTo>
                  <a:lnTo>
                    <a:pt x="468" y="162"/>
                  </a:lnTo>
                  <a:lnTo>
                    <a:pt x="484" y="183"/>
                  </a:lnTo>
                  <a:lnTo>
                    <a:pt x="495" y="200"/>
                  </a:lnTo>
                  <a:lnTo>
                    <a:pt x="538" y="198"/>
                  </a:lnTo>
                  <a:lnTo>
                    <a:pt x="505" y="107"/>
                  </a:lnTo>
                  <a:lnTo>
                    <a:pt x="207" y="105"/>
                  </a:lnTo>
                  <a:lnTo>
                    <a:pt x="207" y="0"/>
                  </a:lnTo>
                  <a:lnTo>
                    <a:pt x="76" y="3"/>
                  </a:lnTo>
                  <a:lnTo>
                    <a:pt x="0" y="117"/>
                  </a:lnTo>
                  <a:lnTo>
                    <a:pt x="0" y="204"/>
                  </a:lnTo>
                  <a:close/>
                </a:path>
              </a:pathLst>
            </a:custGeom>
            <a:solidFill>
              <a:schemeClr val="bg2"/>
            </a:solidFill>
            <a:ln w="19050">
              <a:solidFill>
                <a:schemeClr val="bg1"/>
              </a:solidFill>
              <a:round/>
              <a:headEnd/>
              <a:tailEnd/>
            </a:ln>
          </p:spPr>
          <p:txBody>
            <a:bodyPr wrap="none" anchor="ctr"/>
            <a:lstStyle/>
            <a:p>
              <a:endParaRPr lang="en-US"/>
            </a:p>
          </p:txBody>
        </p:sp>
        <p:sp>
          <p:nvSpPr>
            <p:cNvPr id="19" name="Oval 7"/>
            <p:cNvSpPr>
              <a:spLocks noChangeArrowheads="1"/>
            </p:cNvSpPr>
            <p:nvPr/>
          </p:nvSpPr>
          <p:spPr bwMode="auto">
            <a:xfrm>
              <a:off x="2045" y="1079"/>
              <a:ext cx="163" cy="169"/>
            </a:xfrm>
            <a:prstGeom prst="ellipse">
              <a:avLst/>
            </a:prstGeom>
            <a:solidFill>
              <a:schemeClr val="accent1"/>
            </a:solidFill>
            <a:ln w="9525">
              <a:solidFill>
                <a:srgbClr val="FFF1B7"/>
              </a:solidFill>
              <a:round/>
              <a:headEnd/>
              <a:tailEnd/>
            </a:ln>
          </p:spPr>
          <p:txBody>
            <a:bodyPr wrap="none" anchor="ctr"/>
            <a:lstStyle/>
            <a:p>
              <a:endParaRPr lang="en-US"/>
            </a:p>
          </p:txBody>
        </p:sp>
      </p:grpSp>
      <p:sp>
        <p:nvSpPr>
          <p:cNvPr id="8" name="Rectangle 8"/>
          <p:cNvSpPr>
            <a:spLocks noChangeArrowheads="1"/>
          </p:cNvSpPr>
          <p:nvPr/>
        </p:nvSpPr>
        <p:spPr bwMode="auto">
          <a:xfrm flipH="1">
            <a:off x="6454581" y="4229100"/>
            <a:ext cx="146820" cy="328625"/>
          </a:xfrm>
          <a:prstGeom prst="rect">
            <a:avLst/>
          </a:prstGeom>
          <a:solidFill>
            <a:schemeClr val="accent1"/>
          </a:solidFill>
          <a:ln w="28575">
            <a:solidFill>
              <a:schemeClr val="tx1"/>
            </a:solidFill>
            <a:miter lim="800000"/>
            <a:headEnd/>
            <a:tailEnd/>
          </a:ln>
        </p:spPr>
        <p:txBody>
          <a:bodyPr wrap="none" anchor="ctr"/>
          <a:lstStyle/>
          <a:p>
            <a:endParaRPr lang="en-US"/>
          </a:p>
        </p:txBody>
      </p:sp>
      <p:sp>
        <p:nvSpPr>
          <p:cNvPr id="9" name="Freeform 9"/>
          <p:cNvSpPr>
            <a:spLocks/>
          </p:cNvSpPr>
          <p:nvPr/>
        </p:nvSpPr>
        <p:spPr bwMode="auto">
          <a:xfrm flipH="1">
            <a:off x="4797321" y="2136341"/>
            <a:ext cx="3461341" cy="3132572"/>
          </a:xfrm>
          <a:custGeom>
            <a:avLst/>
            <a:gdLst>
              <a:gd name="T0" fmla="*/ 0 w 1770"/>
              <a:gd name="T1" fmla="*/ 0 h 2046"/>
              <a:gd name="T2" fmla="*/ 771 w 1770"/>
              <a:gd name="T3" fmla="*/ 0 h 2046"/>
              <a:gd name="T4" fmla="*/ 771 w 1770"/>
              <a:gd name="T5" fmla="*/ 1687 h 2046"/>
              <a:gd name="T6" fmla="*/ 928 w 1770"/>
              <a:gd name="T7" fmla="*/ 1687 h 2046"/>
              <a:gd name="T8" fmla="*/ 928 w 1770"/>
              <a:gd name="T9" fmla="*/ 0 h 2046"/>
              <a:gd name="T10" fmla="*/ 1715 w 1770"/>
              <a:gd name="T11" fmla="*/ 0 h 2046"/>
              <a:gd name="T12" fmla="*/ 0 60000 65536"/>
              <a:gd name="T13" fmla="*/ 0 60000 65536"/>
              <a:gd name="T14" fmla="*/ 0 60000 65536"/>
              <a:gd name="T15" fmla="*/ 0 60000 65536"/>
              <a:gd name="T16" fmla="*/ 0 60000 65536"/>
              <a:gd name="T17" fmla="*/ 0 60000 65536"/>
              <a:gd name="T18" fmla="*/ 0 w 1770"/>
              <a:gd name="T19" fmla="*/ 0 h 2046"/>
              <a:gd name="T20" fmla="*/ 1770 w 1770"/>
              <a:gd name="T21" fmla="*/ 2046 h 2046"/>
            </a:gdLst>
            <a:ahLst/>
            <a:cxnLst>
              <a:cxn ang="T12">
                <a:pos x="T0" y="T1"/>
              </a:cxn>
              <a:cxn ang="T13">
                <a:pos x="T2" y="T3"/>
              </a:cxn>
              <a:cxn ang="T14">
                <a:pos x="T4" y="T5"/>
              </a:cxn>
              <a:cxn ang="T15">
                <a:pos x="T6" y="T7"/>
              </a:cxn>
              <a:cxn ang="T16">
                <a:pos x="T8" y="T9"/>
              </a:cxn>
              <a:cxn ang="T17">
                <a:pos x="T10" y="T11"/>
              </a:cxn>
            </a:cxnLst>
            <a:rect l="T18" t="T19" r="T20" b="T21"/>
            <a:pathLst>
              <a:path w="1770" h="2046">
                <a:moveTo>
                  <a:pt x="0" y="0"/>
                </a:moveTo>
                <a:lnTo>
                  <a:pt x="796" y="0"/>
                </a:lnTo>
                <a:lnTo>
                  <a:pt x="796" y="2046"/>
                </a:lnTo>
                <a:lnTo>
                  <a:pt x="958" y="2046"/>
                </a:lnTo>
                <a:lnTo>
                  <a:pt x="958" y="0"/>
                </a:lnTo>
                <a:lnTo>
                  <a:pt x="1770" y="0"/>
                </a:lnTo>
              </a:path>
            </a:pathLst>
          </a:custGeom>
          <a:noFill/>
          <a:ln w="28575">
            <a:solidFill>
              <a:srgbClr val="CC6600"/>
            </a:solidFill>
            <a:round/>
            <a:headEnd/>
            <a:tailEnd/>
          </a:ln>
        </p:spPr>
        <p:txBody>
          <a:bodyPr wrap="none" anchor="ctr"/>
          <a:lstStyle/>
          <a:p>
            <a:endParaRPr lang="en-US"/>
          </a:p>
        </p:txBody>
      </p:sp>
      <p:sp>
        <p:nvSpPr>
          <p:cNvPr id="10" name="Text Box 10"/>
          <p:cNvSpPr txBox="1">
            <a:spLocks noChangeArrowheads="1"/>
          </p:cNvSpPr>
          <p:nvPr/>
        </p:nvSpPr>
        <p:spPr bwMode="auto">
          <a:xfrm>
            <a:off x="4572000" y="1562100"/>
            <a:ext cx="1675168" cy="367664"/>
          </a:xfrm>
          <a:prstGeom prst="rect">
            <a:avLst/>
          </a:prstGeom>
          <a:noFill/>
          <a:ln w="9525">
            <a:noFill/>
            <a:miter lim="800000"/>
            <a:headEnd/>
            <a:tailEnd/>
          </a:ln>
        </p:spPr>
        <p:txBody>
          <a:bodyPr>
            <a:spAutoFit/>
          </a:bodyPr>
          <a:lstStyle/>
          <a:p>
            <a:pPr algn="ctr">
              <a:spcBef>
                <a:spcPct val="50000"/>
              </a:spcBef>
            </a:pPr>
            <a:r>
              <a:rPr lang="en-US" sz="1800" dirty="0"/>
              <a:t>Seismic Shot</a:t>
            </a:r>
          </a:p>
        </p:txBody>
      </p:sp>
      <p:sp>
        <p:nvSpPr>
          <p:cNvPr id="11" name="Text Box 11"/>
          <p:cNvSpPr txBox="1">
            <a:spLocks noChangeArrowheads="1"/>
          </p:cNvSpPr>
          <p:nvPr/>
        </p:nvSpPr>
        <p:spPr bwMode="auto">
          <a:xfrm>
            <a:off x="6763121" y="4190061"/>
            <a:ext cx="1679204" cy="640627"/>
          </a:xfrm>
          <a:prstGeom prst="rect">
            <a:avLst/>
          </a:prstGeom>
          <a:noFill/>
          <a:ln w="9525">
            <a:noFill/>
            <a:miter lim="800000"/>
            <a:headEnd/>
            <a:tailEnd/>
          </a:ln>
        </p:spPr>
        <p:txBody>
          <a:bodyPr>
            <a:spAutoFit/>
          </a:bodyPr>
          <a:lstStyle/>
          <a:p>
            <a:pPr>
              <a:spcBef>
                <a:spcPct val="50000"/>
              </a:spcBef>
            </a:pPr>
            <a:r>
              <a:rPr lang="en-US" sz="1800"/>
              <a:t>Borehole Geophone</a:t>
            </a:r>
          </a:p>
        </p:txBody>
      </p:sp>
      <p:sp>
        <p:nvSpPr>
          <p:cNvPr id="12" name="Line 12"/>
          <p:cNvSpPr>
            <a:spLocks noChangeShapeType="1"/>
          </p:cNvSpPr>
          <p:nvPr/>
        </p:nvSpPr>
        <p:spPr bwMode="auto">
          <a:xfrm>
            <a:off x="5791200" y="2095500"/>
            <a:ext cx="593124" cy="2394122"/>
          </a:xfrm>
          <a:prstGeom prst="line">
            <a:avLst/>
          </a:prstGeom>
          <a:noFill/>
          <a:ln w="38100">
            <a:solidFill>
              <a:schemeClr val="tx1"/>
            </a:solidFill>
            <a:prstDash val="dash"/>
            <a:round/>
            <a:headEnd/>
            <a:tailEnd type="triangle" w="med" len="med"/>
          </a:ln>
        </p:spPr>
        <p:txBody>
          <a:bodyPr wrap="none" anchor="ctr"/>
          <a:lstStyle/>
          <a:p>
            <a:endParaRPr lang="en-US"/>
          </a:p>
        </p:txBody>
      </p:sp>
      <p:sp>
        <p:nvSpPr>
          <p:cNvPr id="13" name="AutoShape 13"/>
          <p:cNvSpPr>
            <a:spLocks noChangeArrowheads="1"/>
          </p:cNvSpPr>
          <p:nvPr/>
        </p:nvSpPr>
        <p:spPr bwMode="auto">
          <a:xfrm flipH="1">
            <a:off x="5486400" y="1866900"/>
            <a:ext cx="416300" cy="228600"/>
          </a:xfrm>
          <a:prstGeom prst="irregularSeal1">
            <a:avLst/>
          </a:prstGeom>
          <a:solidFill>
            <a:srgbClr val="FF3300"/>
          </a:solidFill>
          <a:ln w="9525">
            <a:solidFill>
              <a:schemeClr val="bg1"/>
            </a:solidFill>
            <a:miter lim="800000"/>
            <a:headEnd/>
            <a:tailEnd/>
          </a:ln>
        </p:spPr>
        <p:txBody>
          <a:bodyPr wrap="none" anchor="ctr"/>
          <a:lstStyle/>
          <a:p>
            <a:endParaRPr lang="en-US"/>
          </a:p>
        </p:txBody>
      </p:sp>
      <p:sp>
        <p:nvSpPr>
          <p:cNvPr id="14" name="Text Box 14"/>
          <p:cNvSpPr txBox="1">
            <a:spLocks noChangeArrowheads="1"/>
          </p:cNvSpPr>
          <p:nvPr/>
        </p:nvSpPr>
        <p:spPr bwMode="auto">
          <a:xfrm rot="4902140">
            <a:off x="5337308" y="3074239"/>
            <a:ext cx="1093708" cy="367326"/>
          </a:xfrm>
          <a:prstGeom prst="rect">
            <a:avLst/>
          </a:prstGeom>
          <a:noFill/>
          <a:ln w="9525">
            <a:noFill/>
            <a:miter lim="800000"/>
            <a:headEnd/>
            <a:tailEnd/>
          </a:ln>
        </p:spPr>
        <p:txBody>
          <a:bodyPr>
            <a:spAutoFit/>
          </a:bodyPr>
          <a:lstStyle/>
          <a:p>
            <a:pPr>
              <a:spcBef>
                <a:spcPct val="50000"/>
              </a:spcBef>
            </a:pPr>
            <a:r>
              <a:rPr lang="en-US" sz="1800" dirty="0"/>
              <a:t>Time</a:t>
            </a:r>
          </a:p>
        </p:txBody>
      </p:sp>
      <p:sp>
        <p:nvSpPr>
          <p:cNvPr id="15" name="Text Box 15"/>
          <p:cNvSpPr txBox="1">
            <a:spLocks noChangeArrowheads="1"/>
          </p:cNvSpPr>
          <p:nvPr/>
        </p:nvSpPr>
        <p:spPr bwMode="auto">
          <a:xfrm rot="16200000">
            <a:off x="6301559" y="2933116"/>
            <a:ext cx="1082566" cy="367326"/>
          </a:xfrm>
          <a:prstGeom prst="rect">
            <a:avLst/>
          </a:prstGeom>
          <a:noFill/>
          <a:ln w="9525">
            <a:noFill/>
            <a:miter lim="800000"/>
            <a:headEnd/>
            <a:tailEnd/>
          </a:ln>
        </p:spPr>
        <p:txBody>
          <a:bodyPr>
            <a:spAutoFit/>
          </a:bodyPr>
          <a:lstStyle/>
          <a:p>
            <a:pPr>
              <a:spcBef>
                <a:spcPct val="50000"/>
              </a:spcBef>
            </a:pPr>
            <a:r>
              <a:rPr lang="en-US" sz="1800"/>
              <a:t>Depth</a:t>
            </a:r>
          </a:p>
        </p:txBody>
      </p:sp>
      <p:sp>
        <p:nvSpPr>
          <p:cNvPr id="20" name="Rectangle 17"/>
          <p:cNvSpPr>
            <a:spLocks noChangeArrowheads="1"/>
          </p:cNvSpPr>
          <p:nvPr/>
        </p:nvSpPr>
        <p:spPr bwMode="auto">
          <a:xfrm>
            <a:off x="452438" y="1317625"/>
            <a:ext cx="3814762" cy="2751522"/>
          </a:xfrm>
          <a:prstGeom prst="rect">
            <a:avLst/>
          </a:prstGeom>
          <a:noFill/>
          <a:ln w="9525">
            <a:noFill/>
            <a:miter lim="800000"/>
            <a:headEnd/>
            <a:tailEnd/>
          </a:ln>
        </p:spPr>
        <p:txBody>
          <a:bodyPr wrap="square">
            <a:spAutoFit/>
          </a:bodyPr>
          <a:lstStyle/>
          <a:p>
            <a:pPr>
              <a:lnSpc>
                <a:spcPct val="120000"/>
              </a:lnSpc>
              <a:buClr>
                <a:srgbClr val="000000"/>
              </a:buClr>
              <a:buSzPct val="46000"/>
              <a:buFont typeface="Monotype Sorts" charset="2"/>
              <a:buNone/>
            </a:pPr>
            <a:r>
              <a:rPr lang="en-US" sz="1800" dirty="0"/>
              <a:t>Check shots measure the vertical one-way </a:t>
            </a:r>
            <a:r>
              <a:rPr lang="en-US" sz="1800" dirty="0" smtClean="0"/>
              <a:t>time (OWT) </a:t>
            </a:r>
            <a:r>
              <a:rPr lang="en-US" sz="1800" dirty="0"/>
              <a:t>from surface to various depths (geophone positions) within the well</a:t>
            </a:r>
          </a:p>
          <a:p>
            <a:pPr>
              <a:lnSpc>
                <a:spcPct val="120000"/>
              </a:lnSpc>
              <a:buClr>
                <a:srgbClr val="000000"/>
              </a:buClr>
              <a:buSzPct val="46000"/>
              <a:buFont typeface="Monotype Sorts" charset="2"/>
              <a:buNone/>
            </a:pPr>
            <a:endParaRPr lang="en-US" sz="1800" dirty="0"/>
          </a:p>
          <a:p>
            <a:pPr marL="403225" lvl="1" indent="-173038">
              <a:lnSpc>
                <a:spcPct val="120000"/>
              </a:lnSpc>
              <a:buClr>
                <a:schemeClr val="bg1"/>
              </a:buClr>
              <a:buSzPct val="70000"/>
              <a:buFont typeface="Arial" pitchFamily="34" charset="0"/>
              <a:buChar char="–"/>
            </a:pPr>
            <a:r>
              <a:rPr lang="en-US" sz="1800" dirty="0" smtClean="0"/>
              <a:t>Used </a:t>
            </a:r>
            <a:r>
              <a:rPr lang="en-US" sz="1800" dirty="0"/>
              <a:t>to calibrate the relationship between well depths and times calculated from a sonic log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2F2A387-2714-4BF1-94C0-87ADEFC08C47}" type="slidenum">
              <a:rPr lang="en-US" smtClean="0"/>
              <a:pPr/>
              <a:t>9</a:t>
            </a:fld>
            <a:endParaRPr lang="en-US"/>
          </a:p>
        </p:txBody>
      </p:sp>
      <p:sp>
        <p:nvSpPr>
          <p:cNvPr id="3" name="Title 2"/>
          <p:cNvSpPr>
            <a:spLocks noGrp="1"/>
          </p:cNvSpPr>
          <p:nvPr>
            <p:ph type="title"/>
          </p:nvPr>
        </p:nvSpPr>
        <p:spPr/>
        <p:txBody>
          <a:bodyPr/>
          <a:lstStyle/>
          <a:p>
            <a:r>
              <a:rPr lang="en-US" dirty="0" smtClean="0"/>
              <a:t>Wavelets</a:t>
            </a:r>
            <a:endParaRPr lang="en-US" dirty="0"/>
          </a:p>
        </p:txBody>
      </p:sp>
      <p:sp>
        <p:nvSpPr>
          <p:cNvPr id="23" name="Rectangle 21"/>
          <p:cNvSpPr>
            <a:spLocks noChangeArrowheads="1"/>
          </p:cNvSpPr>
          <p:nvPr/>
        </p:nvSpPr>
        <p:spPr bwMode="auto">
          <a:xfrm>
            <a:off x="6248400" y="1355749"/>
            <a:ext cx="914400" cy="430887"/>
          </a:xfrm>
          <a:prstGeom prst="rect">
            <a:avLst/>
          </a:prstGeom>
          <a:noFill/>
          <a:ln w="9525">
            <a:noFill/>
            <a:miter lim="800000"/>
            <a:headEnd/>
            <a:tailEnd/>
          </a:ln>
        </p:spPr>
        <p:txBody>
          <a:bodyPr wrap="square" lIns="0" tIns="0" rIns="0" bIns="0">
            <a:spAutoFit/>
          </a:bodyPr>
          <a:lstStyle/>
          <a:p>
            <a:pPr algn="ctr"/>
            <a:r>
              <a:rPr lang="en-US" sz="1400" b="1" dirty="0" smtClean="0"/>
              <a:t>Minimum Phase</a:t>
            </a:r>
            <a:endParaRPr lang="en-US" sz="1400" b="1" dirty="0"/>
          </a:p>
        </p:txBody>
      </p:sp>
      <p:sp>
        <p:nvSpPr>
          <p:cNvPr id="36" name="Rectangle 40"/>
          <p:cNvSpPr>
            <a:spLocks noChangeArrowheads="1"/>
          </p:cNvSpPr>
          <p:nvPr/>
        </p:nvSpPr>
        <p:spPr bwMode="auto">
          <a:xfrm>
            <a:off x="5780088" y="1478859"/>
            <a:ext cx="167162" cy="184666"/>
          </a:xfrm>
          <a:prstGeom prst="rect">
            <a:avLst/>
          </a:prstGeom>
          <a:noFill/>
          <a:ln w="9525">
            <a:noFill/>
            <a:miter lim="800000"/>
            <a:headEnd/>
            <a:tailEnd/>
          </a:ln>
        </p:spPr>
        <p:txBody>
          <a:bodyPr wrap="none" lIns="0" tIns="0" rIns="0" bIns="0">
            <a:spAutoFit/>
          </a:bodyPr>
          <a:lstStyle/>
          <a:p>
            <a:r>
              <a:rPr lang="en-US" sz="1200" b="1" dirty="0"/>
              <a:t>RC</a:t>
            </a:r>
            <a:endParaRPr lang="en-US" sz="3200" b="1" dirty="0"/>
          </a:p>
        </p:txBody>
      </p:sp>
      <p:sp>
        <p:nvSpPr>
          <p:cNvPr id="47" name="Text Box 52"/>
          <p:cNvSpPr txBox="1">
            <a:spLocks noChangeArrowheads="1"/>
          </p:cNvSpPr>
          <p:nvPr/>
        </p:nvSpPr>
        <p:spPr bwMode="auto">
          <a:xfrm>
            <a:off x="3488331" y="2869425"/>
            <a:ext cx="990600" cy="546175"/>
          </a:xfrm>
          <a:prstGeom prst="rect">
            <a:avLst/>
          </a:prstGeom>
          <a:noFill/>
          <a:ln w="9525">
            <a:noFill/>
            <a:miter lim="800000"/>
            <a:headEnd/>
            <a:tailEnd/>
          </a:ln>
        </p:spPr>
        <p:txBody>
          <a:bodyPr wrap="square">
            <a:spAutoFit/>
          </a:bodyPr>
          <a:lstStyle/>
          <a:p>
            <a:pPr algn="r">
              <a:lnSpc>
                <a:spcPct val="45000"/>
              </a:lnSpc>
              <a:spcBef>
                <a:spcPct val="50000"/>
              </a:spcBef>
            </a:pPr>
            <a:r>
              <a:rPr lang="en-US" sz="1200" dirty="0"/>
              <a:t>Positive</a:t>
            </a:r>
          </a:p>
          <a:p>
            <a:pPr algn="r">
              <a:lnSpc>
                <a:spcPct val="45000"/>
              </a:lnSpc>
              <a:spcBef>
                <a:spcPct val="50000"/>
              </a:spcBef>
            </a:pPr>
            <a:r>
              <a:rPr lang="en-US" sz="1200" dirty="0"/>
              <a:t>Reflection</a:t>
            </a:r>
          </a:p>
          <a:p>
            <a:pPr algn="r">
              <a:lnSpc>
                <a:spcPct val="45000"/>
              </a:lnSpc>
              <a:spcBef>
                <a:spcPct val="50000"/>
              </a:spcBef>
            </a:pPr>
            <a:r>
              <a:rPr lang="en-US" sz="1200" dirty="0"/>
              <a:t>Coefficient</a:t>
            </a:r>
            <a:endParaRPr lang="en-US" sz="2800" dirty="0"/>
          </a:p>
        </p:txBody>
      </p:sp>
      <p:grpSp>
        <p:nvGrpSpPr>
          <p:cNvPr id="64" name="Group 63"/>
          <p:cNvGrpSpPr/>
          <p:nvPr/>
        </p:nvGrpSpPr>
        <p:grpSpPr>
          <a:xfrm>
            <a:off x="4419600" y="1812924"/>
            <a:ext cx="4492625" cy="3101976"/>
            <a:chOff x="4419600" y="1812925"/>
            <a:chExt cx="4492625" cy="2563812"/>
          </a:xfrm>
        </p:grpSpPr>
        <p:sp>
          <p:nvSpPr>
            <p:cNvPr id="5" name="Rectangle 33"/>
            <p:cNvSpPr>
              <a:spLocks noChangeArrowheads="1"/>
            </p:cNvSpPr>
            <p:nvPr/>
          </p:nvSpPr>
          <p:spPr bwMode="auto">
            <a:xfrm>
              <a:off x="6259513" y="2900362"/>
              <a:ext cx="2555875" cy="27432"/>
            </a:xfrm>
            <a:prstGeom prst="rect">
              <a:avLst/>
            </a:prstGeom>
            <a:solidFill>
              <a:schemeClr val="tx1"/>
            </a:solidFill>
            <a:ln w="19050">
              <a:solidFill>
                <a:schemeClr val="tx1"/>
              </a:solidFill>
              <a:miter lim="800000"/>
              <a:headEnd/>
              <a:tailEnd/>
            </a:ln>
          </p:spPr>
          <p:txBody>
            <a:bodyPr/>
            <a:lstStyle/>
            <a:p>
              <a:endParaRPr lang="en-US"/>
            </a:p>
          </p:txBody>
        </p:sp>
        <p:sp>
          <p:nvSpPr>
            <p:cNvPr id="6" name="Line 4"/>
            <p:cNvSpPr>
              <a:spLocks noChangeShapeType="1"/>
            </p:cNvSpPr>
            <p:nvPr/>
          </p:nvSpPr>
          <p:spPr bwMode="auto">
            <a:xfrm flipV="1">
              <a:off x="6303963" y="2254250"/>
              <a:ext cx="1397000" cy="1587"/>
            </a:xfrm>
            <a:prstGeom prst="line">
              <a:avLst/>
            </a:prstGeom>
            <a:noFill/>
            <a:ln w="6350">
              <a:solidFill>
                <a:srgbClr val="000000"/>
              </a:solidFill>
              <a:round/>
              <a:headEnd/>
              <a:tailEnd/>
            </a:ln>
          </p:spPr>
          <p:txBody>
            <a:bodyPr/>
            <a:lstStyle/>
            <a:p>
              <a:endParaRPr lang="en-US"/>
            </a:p>
          </p:txBody>
        </p:sp>
        <p:sp>
          <p:nvSpPr>
            <p:cNvPr id="7" name="Freeform 5"/>
            <p:cNvSpPr>
              <a:spLocks/>
            </p:cNvSpPr>
            <p:nvPr/>
          </p:nvSpPr>
          <p:spPr bwMode="auto">
            <a:xfrm>
              <a:off x="7443788" y="2308225"/>
              <a:ext cx="26987" cy="182562"/>
            </a:xfrm>
            <a:custGeom>
              <a:avLst/>
              <a:gdLst>
                <a:gd name="T0" fmla="*/ 26987 w 30"/>
                <a:gd name="T1" fmla="*/ 182562 h 172"/>
                <a:gd name="T2" fmla="*/ 11694 w 30"/>
                <a:gd name="T3" fmla="*/ 164518 h 172"/>
                <a:gd name="T4" fmla="*/ 0 w 30"/>
                <a:gd name="T5" fmla="*/ 126307 h 172"/>
                <a:gd name="T6" fmla="*/ 0 w 30"/>
                <a:gd name="T7" fmla="*/ 64746 h 172"/>
                <a:gd name="T8" fmla="*/ 26087 w 30"/>
                <a:gd name="T9" fmla="*/ 0 h 172"/>
                <a:gd name="T10" fmla="*/ 26987 w 30"/>
                <a:gd name="T11" fmla="*/ 182562 h 172"/>
                <a:gd name="T12" fmla="*/ 0 60000 65536"/>
                <a:gd name="T13" fmla="*/ 0 60000 65536"/>
                <a:gd name="T14" fmla="*/ 0 60000 65536"/>
                <a:gd name="T15" fmla="*/ 0 60000 65536"/>
                <a:gd name="T16" fmla="*/ 0 60000 65536"/>
                <a:gd name="T17" fmla="*/ 0 60000 65536"/>
                <a:gd name="T18" fmla="*/ 0 w 30"/>
                <a:gd name="T19" fmla="*/ 0 h 172"/>
                <a:gd name="T20" fmla="*/ 30 w 30"/>
                <a:gd name="T21" fmla="*/ 172 h 172"/>
              </a:gdLst>
              <a:ahLst/>
              <a:cxnLst>
                <a:cxn ang="T12">
                  <a:pos x="T0" y="T1"/>
                </a:cxn>
                <a:cxn ang="T13">
                  <a:pos x="T2" y="T3"/>
                </a:cxn>
                <a:cxn ang="T14">
                  <a:pos x="T4" y="T5"/>
                </a:cxn>
                <a:cxn ang="T15">
                  <a:pos x="T6" y="T7"/>
                </a:cxn>
                <a:cxn ang="T16">
                  <a:pos x="T8" y="T9"/>
                </a:cxn>
                <a:cxn ang="T17">
                  <a:pos x="T10" y="T11"/>
                </a:cxn>
              </a:cxnLst>
              <a:rect l="T18" t="T19" r="T20" b="T21"/>
              <a:pathLst>
                <a:path w="30" h="172">
                  <a:moveTo>
                    <a:pt x="30" y="172"/>
                  </a:moveTo>
                  <a:lnTo>
                    <a:pt x="13" y="155"/>
                  </a:lnTo>
                  <a:lnTo>
                    <a:pt x="0" y="119"/>
                  </a:lnTo>
                  <a:lnTo>
                    <a:pt x="0" y="61"/>
                  </a:lnTo>
                  <a:lnTo>
                    <a:pt x="29" y="0"/>
                  </a:lnTo>
                  <a:lnTo>
                    <a:pt x="30" y="172"/>
                  </a:lnTo>
                  <a:close/>
                </a:path>
              </a:pathLst>
            </a:custGeom>
            <a:blipFill dpi="0" rotWithShape="0">
              <a:blip cstate="print"/>
              <a:srcRect/>
              <a:tile tx="0" ty="0" sx="100000" sy="100000" flip="none" algn="tl"/>
            </a:blipFill>
            <a:ln w="9525">
              <a:noFill/>
              <a:round/>
              <a:headEnd/>
              <a:tailEnd/>
            </a:ln>
          </p:spPr>
          <p:txBody>
            <a:bodyPr/>
            <a:lstStyle/>
            <a:p>
              <a:endParaRPr lang="en-US"/>
            </a:p>
          </p:txBody>
        </p:sp>
        <p:sp>
          <p:nvSpPr>
            <p:cNvPr id="9" name="Freeform 7"/>
            <p:cNvSpPr>
              <a:spLocks/>
            </p:cNvSpPr>
            <p:nvPr/>
          </p:nvSpPr>
          <p:spPr bwMode="auto">
            <a:xfrm>
              <a:off x="7443788" y="3346450"/>
              <a:ext cx="28575" cy="182562"/>
            </a:xfrm>
            <a:custGeom>
              <a:avLst/>
              <a:gdLst>
                <a:gd name="T0" fmla="*/ 28575 w 32"/>
                <a:gd name="T1" fmla="*/ 0 h 173"/>
                <a:gd name="T2" fmla="*/ 13395 w 32"/>
                <a:gd name="T3" fmla="*/ 18995 h 173"/>
                <a:gd name="T4" fmla="*/ 0 w 32"/>
                <a:gd name="T5" fmla="*/ 55929 h 173"/>
                <a:gd name="T6" fmla="*/ 0 w 32"/>
                <a:gd name="T7" fmla="*/ 115025 h 173"/>
                <a:gd name="T8" fmla="*/ 25896 w 32"/>
                <a:gd name="T9" fmla="*/ 182562 h 173"/>
                <a:gd name="T10" fmla="*/ 28575 w 32"/>
                <a:gd name="T11" fmla="*/ 0 h 173"/>
                <a:gd name="T12" fmla="*/ 0 60000 65536"/>
                <a:gd name="T13" fmla="*/ 0 60000 65536"/>
                <a:gd name="T14" fmla="*/ 0 60000 65536"/>
                <a:gd name="T15" fmla="*/ 0 60000 65536"/>
                <a:gd name="T16" fmla="*/ 0 60000 65536"/>
                <a:gd name="T17" fmla="*/ 0 60000 65536"/>
                <a:gd name="T18" fmla="*/ 0 w 32"/>
                <a:gd name="T19" fmla="*/ 0 h 173"/>
                <a:gd name="T20" fmla="*/ 32 w 32"/>
                <a:gd name="T21" fmla="*/ 173 h 173"/>
              </a:gdLst>
              <a:ahLst/>
              <a:cxnLst>
                <a:cxn ang="T12">
                  <a:pos x="T0" y="T1"/>
                </a:cxn>
                <a:cxn ang="T13">
                  <a:pos x="T2" y="T3"/>
                </a:cxn>
                <a:cxn ang="T14">
                  <a:pos x="T4" y="T5"/>
                </a:cxn>
                <a:cxn ang="T15">
                  <a:pos x="T6" y="T7"/>
                </a:cxn>
                <a:cxn ang="T16">
                  <a:pos x="T8" y="T9"/>
                </a:cxn>
                <a:cxn ang="T17">
                  <a:pos x="T10" y="T11"/>
                </a:cxn>
              </a:cxnLst>
              <a:rect l="T18" t="T19" r="T20" b="T21"/>
              <a:pathLst>
                <a:path w="32" h="173">
                  <a:moveTo>
                    <a:pt x="32" y="0"/>
                  </a:moveTo>
                  <a:lnTo>
                    <a:pt x="15" y="18"/>
                  </a:lnTo>
                  <a:lnTo>
                    <a:pt x="0" y="53"/>
                  </a:lnTo>
                  <a:lnTo>
                    <a:pt x="0" y="109"/>
                  </a:lnTo>
                  <a:lnTo>
                    <a:pt x="29" y="173"/>
                  </a:lnTo>
                  <a:lnTo>
                    <a:pt x="32" y="0"/>
                  </a:lnTo>
                  <a:close/>
                </a:path>
              </a:pathLst>
            </a:custGeom>
            <a:blipFill dpi="0" rotWithShape="0">
              <a:blip cstate="print"/>
              <a:srcRect/>
              <a:tile tx="0" ty="0" sx="100000" sy="100000" flip="none" algn="tl"/>
            </a:blipFill>
            <a:ln w="9525">
              <a:noFill/>
              <a:round/>
              <a:headEnd/>
              <a:tailEnd/>
            </a:ln>
          </p:spPr>
          <p:txBody>
            <a:bodyPr/>
            <a:lstStyle/>
            <a:p>
              <a:endParaRPr lang="en-US"/>
            </a:p>
          </p:txBody>
        </p:sp>
        <p:sp>
          <p:nvSpPr>
            <p:cNvPr id="15" name="Freeform 13"/>
            <p:cNvSpPr>
              <a:spLocks/>
            </p:cNvSpPr>
            <p:nvPr/>
          </p:nvSpPr>
          <p:spPr bwMode="auto">
            <a:xfrm>
              <a:off x="7302500" y="2157412"/>
              <a:ext cx="633413" cy="1571625"/>
            </a:xfrm>
            <a:custGeom>
              <a:avLst/>
              <a:gdLst>
                <a:gd name="T0" fmla="*/ 178475 w 724"/>
                <a:gd name="T1" fmla="*/ 81382 h 1487"/>
                <a:gd name="T2" fmla="*/ 153979 w 724"/>
                <a:gd name="T3" fmla="*/ 144797 h 1487"/>
                <a:gd name="T4" fmla="*/ 126858 w 724"/>
                <a:gd name="T5" fmla="*/ 247317 h 1487"/>
                <a:gd name="T6" fmla="*/ 158353 w 724"/>
                <a:gd name="T7" fmla="*/ 343496 h 1487"/>
                <a:gd name="T8" fmla="*/ 167102 w 724"/>
                <a:gd name="T9" fmla="*/ 379431 h 1487"/>
                <a:gd name="T10" fmla="*/ 144355 w 724"/>
                <a:gd name="T11" fmla="*/ 430162 h 1487"/>
                <a:gd name="T12" fmla="*/ 41994 w 724"/>
                <a:gd name="T13" fmla="*/ 484065 h 1487"/>
                <a:gd name="T14" fmla="*/ 16623 w 724"/>
                <a:gd name="T15" fmla="*/ 500975 h 1487"/>
                <a:gd name="T16" fmla="*/ 875 w 724"/>
                <a:gd name="T17" fmla="*/ 547479 h 1487"/>
                <a:gd name="T18" fmla="*/ 16623 w 724"/>
                <a:gd name="T19" fmla="*/ 577073 h 1487"/>
                <a:gd name="T20" fmla="*/ 167102 w 724"/>
                <a:gd name="T21" fmla="*/ 637317 h 1487"/>
                <a:gd name="T22" fmla="*/ 573921 w 724"/>
                <a:gd name="T23" fmla="*/ 717642 h 1487"/>
                <a:gd name="T24" fmla="*/ 614166 w 724"/>
                <a:gd name="T25" fmla="*/ 749349 h 1487"/>
                <a:gd name="T26" fmla="*/ 614166 w 724"/>
                <a:gd name="T27" fmla="*/ 759918 h 1487"/>
                <a:gd name="T28" fmla="*/ 594043 w 724"/>
                <a:gd name="T29" fmla="*/ 770487 h 1487"/>
                <a:gd name="T30" fmla="*/ 513554 w 724"/>
                <a:gd name="T31" fmla="*/ 813821 h 1487"/>
                <a:gd name="T32" fmla="*/ 169727 w 724"/>
                <a:gd name="T33" fmla="*/ 873008 h 1487"/>
                <a:gd name="T34" fmla="*/ 9624 w 724"/>
                <a:gd name="T35" fmla="*/ 943821 h 1487"/>
                <a:gd name="T36" fmla="*/ 1750 w 724"/>
                <a:gd name="T37" fmla="*/ 986097 h 1487"/>
                <a:gd name="T38" fmla="*/ 57742 w 724"/>
                <a:gd name="T39" fmla="*/ 1043170 h 1487"/>
                <a:gd name="T40" fmla="*/ 156603 w 724"/>
                <a:gd name="T41" fmla="*/ 1092845 h 1487"/>
                <a:gd name="T42" fmla="*/ 164477 w 724"/>
                <a:gd name="T43" fmla="*/ 1133007 h 1487"/>
                <a:gd name="T44" fmla="*/ 164477 w 724"/>
                <a:gd name="T45" fmla="*/ 1154146 h 1487"/>
                <a:gd name="T46" fmla="*/ 147855 w 724"/>
                <a:gd name="T47" fmla="*/ 1219674 h 1487"/>
                <a:gd name="T48" fmla="*/ 129482 w 724"/>
                <a:gd name="T49" fmla="*/ 1301056 h 1487"/>
                <a:gd name="T50" fmla="*/ 162728 w 724"/>
                <a:gd name="T51" fmla="*/ 1389836 h 1487"/>
                <a:gd name="T52" fmla="*/ 169727 w 724"/>
                <a:gd name="T53" fmla="*/ 1498698 h 1487"/>
                <a:gd name="T54" fmla="*/ 185475 w 724"/>
                <a:gd name="T55" fmla="*/ 1538861 h 1487"/>
                <a:gd name="T56" fmla="*/ 186349 w 724"/>
                <a:gd name="T57" fmla="*/ 1412032 h 1487"/>
                <a:gd name="T58" fmla="*/ 162728 w 724"/>
                <a:gd name="T59" fmla="*/ 1334877 h 1487"/>
                <a:gd name="T60" fmla="*/ 147855 w 724"/>
                <a:gd name="T61" fmla="*/ 1241869 h 1487"/>
                <a:gd name="T62" fmla="*/ 166227 w 724"/>
                <a:gd name="T63" fmla="*/ 1204877 h 1487"/>
                <a:gd name="T64" fmla="*/ 185475 w 724"/>
                <a:gd name="T65" fmla="*/ 1145690 h 1487"/>
                <a:gd name="T66" fmla="*/ 163603 w 724"/>
                <a:gd name="T67" fmla="*/ 1083333 h 1487"/>
                <a:gd name="T68" fmla="*/ 63866 w 724"/>
                <a:gd name="T69" fmla="*/ 1011463 h 1487"/>
                <a:gd name="T70" fmla="*/ 15748 w 724"/>
                <a:gd name="T71" fmla="*/ 988211 h 1487"/>
                <a:gd name="T72" fmla="*/ 22747 w 724"/>
                <a:gd name="T73" fmla="*/ 964959 h 1487"/>
                <a:gd name="T74" fmla="*/ 28871 w 724"/>
                <a:gd name="T75" fmla="*/ 964959 h 1487"/>
                <a:gd name="T76" fmla="*/ 173226 w 724"/>
                <a:gd name="T77" fmla="*/ 906829 h 1487"/>
                <a:gd name="T78" fmla="*/ 514429 w 724"/>
                <a:gd name="T79" fmla="*/ 830731 h 1487"/>
                <a:gd name="T80" fmla="*/ 599293 w 724"/>
                <a:gd name="T81" fmla="*/ 801138 h 1487"/>
                <a:gd name="T82" fmla="*/ 631663 w 724"/>
                <a:gd name="T83" fmla="*/ 766260 h 1487"/>
                <a:gd name="T84" fmla="*/ 615041 w 724"/>
                <a:gd name="T85" fmla="*/ 721869 h 1487"/>
                <a:gd name="T86" fmla="*/ 217845 w 724"/>
                <a:gd name="T87" fmla="*/ 615122 h 1487"/>
                <a:gd name="T88" fmla="*/ 57742 w 724"/>
                <a:gd name="T89" fmla="*/ 570731 h 1487"/>
                <a:gd name="T90" fmla="*/ 21872 w 724"/>
                <a:gd name="T91" fmla="*/ 543252 h 1487"/>
                <a:gd name="T92" fmla="*/ 9624 w 724"/>
                <a:gd name="T93" fmla="*/ 541138 h 1487"/>
                <a:gd name="T94" fmla="*/ 26246 w 724"/>
                <a:gd name="T95" fmla="*/ 530569 h 1487"/>
                <a:gd name="T96" fmla="*/ 75240 w 724"/>
                <a:gd name="T97" fmla="*/ 477723 h 1487"/>
                <a:gd name="T98" fmla="*/ 174101 w 724"/>
                <a:gd name="T99" fmla="*/ 417479 h 1487"/>
                <a:gd name="T100" fmla="*/ 184600 w 724"/>
                <a:gd name="T101" fmla="*/ 354065 h 1487"/>
                <a:gd name="T102" fmla="*/ 147855 w 724"/>
                <a:gd name="T103" fmla="*/ 270569 h 1487"/>
                <a:gd name="T104" fmla="*/ 138231 w 724"/>
                <a:gd name="T105" fmla="*/ 215610 h 1487"/>
                <a:gd name="T106" fmla="*/ 182850 w 724"/>
                <a:gd name="T107" fmla="*/ 117317 h 1487"/>
                <a:gd name="T108" fmla="*/ 185475 w 724"/>
                <a:gd name="T109" fmla="*/ 0 h 148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24"/>
                <a:gd name="T166" fmla="*/ 0 h 1487"/>
                <a:gd name="T167" fmla="*/ 724 w 724"/>
                <a:gd name="T168" fmla="*/ 1487 h 148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24" h="1487">
                  <a:moveTo>
                    <a:pt x="212" y="0"/>
                  </a:moveTo>
                  <a:lnTo>
                    <a:pt x="190" y="4"/>
                  </a:lnTo>
                  <a:lnTo>
                    <a:pt x="194" y="53"/>
                  </a:lnTo>
                  <a:lnTo>
                    <a:pt x="205" y="51"/>
                  </a:lnTo>
                  <a:lnTo>
                    <a:pt x="194" y="51"/>
                  </a:lnTo>
                  <a:lnTo>
                    <a:pt x="192" y="77"/>
                  </a:lnTo>
                  <a:lnTo>
                    <a:pt x="204" y="77"/>
                  </a:lnTo>
                  <a:lnTo>
                    <a:pt x="194" y="73"/>
                  </a:lnTo>
                  <a:lnTo>
                    <a:pt x="190" y="99"/>
                  </a:lnTo>
                  <a:lnTo>
                    <a:pt x="199" y="103"/>
                  </a:lnTo>
                  <a:lnTo>
                    <a:pt x="190" y="97"/>
                  </a:lnTo>
                  <a:lnTo>
                    <a:pt x="174" y="139"/>
                  </a:lnTo>
                  <a:lnTo>
                    <a:pt x="184" y="145"/>
                  </a:lnTo>
                  <a:lnTo>
                    <a:pt x="176" y="137"/>
                  </a:lnTo>
                  <a:lnTo>
                    <a:pt x="158" y="172"/>
                  </a:lnTo>
                  <a:lnTo>
                    <a:pt x="156" y="174"/>
                  </a:lnTo>
                  <a:lnTo>
                    <a:pt x="148" y="198"/>
                  </a:lnTo>
                  <a:lnTo>
                    <a:pt x="147" y="204"/>
                  </a:lnTo>
                  <a:lnTo>
                    <a:pt x="145" y="232"/>
                  </a:lnTo>
                  <a:lnTo>
                    <a:pt x="145" y="234"/>
                  </a:lnTo>
                  <a:lnTo>
                    <a:pt x="148" y="264"/>
                  </a:lnTo>
                  <a:lnTo>
                    <a:pt x="149" y="268"/>
                  </a:lnTo>
                  <a:lnTo>
                    <a:pt x="151" y="272"/>
                  </a:lnTo>
                  <a:lnTo>
                    <a:pt x="163" y="294"/>
                  </a:lnTo>
                  <a:lnTo>
                    <a:pt x="183" y="327"/>
                  </a:lnTo>
                  <a:lnTo>
                    <a:pt x="191" y="317"/>
                  </a:lnTo>
                  <a:lnTo>
                    <a:pt x="181" y="325"/>
                  </a:lnTo>
                  <a:lnTo>
                    <a:pt x="190" y="345"/>
                  </a:lnTo>
                  <a:lnTo>
                    <a:pt x="199" y="337"/>
                  </a:lnTo>
                  <a:lnTo>
                    <a:pt x="190" y="341"/>
                  </a:lnTo>
                  <a:lnTo>
                    <a:pt x="192" y="363"/>
                  </a:lnTo>
                  <a:lnTo>
                    <a:pt x="202" y="359"/>
                  </a:lnTo>
                  <a:lnTo>
                    <a:pt x="192" y="353"/>
                  </a:lnTo>
                  <a:lnTo>
                    <a:pt x="191" y="359"/>
                  </a:lnTo>
                  <a:lnTo>
                    <a:pt x="194" y="351"/>
                  </a:lnTo>
                  <a:lnTo>
                    <a:pt x="183" y="375"/>
                  </a:lnTo>
                  <a:lnTo>
                    <a:pt x="191" y="383"/>
                  </a:lnTo>
                  <a:lnTo>
                    <a:pt x="183" y="371"/>
                  </a:lnTo>
                  <a:lnTo>
                    <a:pt x="186" y="371"/>
                  </a:lnTo>
                  <a:lnTo>
                    <a:pt x="159" y="395"/>
                  </a:lnTo>
                  <a:lnTo>
                    <a:pt x="165" y="407"/>
                  </a:lnTo>
                  <a:lnTo>
                    <a:pt x="161" y="393"/>
                  </a:lnTo>
                  <a:lnTo>
                    <a:pt x="116" y="421"/>
                  </a:lnTo>
                  <a:lnTo>
                    <a:pt x="120" y="435"/>
                  </a:lnTo>
                  <a:lnTo>
                    <a:pt x="118" y="421"/>
                  </a:lnTo>
                  <a:lnTo>
                    <a:pt x="83" y="439"/>
                  </a:lnTo>
                  <a:lnTo>
                    <a:pt x="82" y="439"/>
                  </a:lnTo>
                  <a:lnTo>
                    <a:pt x="48" y="458"/>
                  </a:lnTo>
                  <a:lnTo>
                    <a:pt x="52" y="472"/>
                  </a:lnTo>
                  <a:lnTo>
                    <a:pt x="50" y="458"/>
                  </a:lnTo>
                  <a:lnTo>
                    <a:pt x="34" y="466"/>
                  </a:lnTo>
                  <a:lnTo>
                    <a:pt x="33" y="466"/>
                  </a:lnTo>
                  <a:lnTo>
                    <a:pt x="22" y="472"/>
                  </a:lnTo>
                  <a:lnTo>
                    <a:pt x="19" y="474"/>
                  </a:lnTo>
                  <a:lnTo>
                    <a:pt x="8" y="488"/>
                  </a:lnTo>
                  <a:lnTo>
                    <a:pt x="7" y="488"/>
                  </a:lnTo>
                  <a:lnTo>
                    <a:pt x="5" y="494"/>
                  </a:lnTo>
                  <a:lnTo>
                    <a:pt x="1" y="506"/>
                  </a:lnTo>
                  <a:lnTo>
                    <a:pt x="0" y="512"/>
                  </a:lnTo>
                  <a:lnTo>
                    <a:pt x="1" y="518"/>
                  </a:lnTo>
                  <a:lnTo>
                    <a:pt x="1" y="520"/>
                  </a:lnTo>
                  <a:lnTo>
                    <a:pt x="7" y="534"/>
                  </a:lnTo>
                  <a:lnTo>
                    <a:pt x="8" y="538"/>
                  </a:lnTo>
                  <a:lnTo>
                    <a:pt x="12" y="540"/>
                  </a:lnTo>
                  <a:lnTo>
                    <a:pt x="20" y="546"/>
                  </a:lnTo>
                  <a:lnTo>
                    <a:pt x="25" y="532"/>
                  </a:lnTo>
                  <a:lnTo>
                    <a:pt x="19" y="546"/>
                  </a:lnTo>
                  <a:lnTo>
                    <a:pt x="34" y="558"/>
                  </a:lnTo>
                  <a:lnTo>
                    <a:pt x="37" y="560"/>
                  </a:lnTo>
                  <a:lnTo>
                    <a:pt x="59" y="570"/>
                  </a:lnTo>
                  <a:lnTo>
                    <a:pt x="61" y="570"/>
                  </a:lnTo>
                  <a:lnTo>
                    <a:pt x="115" y="586"/>
                  </a:lnTo>
                  <a:lnTo>
                    <a:pt x="191" y="603"/>
                  </a:lnTo>
                  <a:lnTo>
                    <a:pt x="247" y="613"/>
                  </a:lnTo>
                  <a:lnTo>
                    <a:pt x="297" y="623"/>
                  </a:lnTo>
                  <a:lnTo>
                    <a:pt x="568" y="673"/>
                  </a:lnTo>
                  <a:lnTo>
                    <a:pt x="570" y="657"/>
                  </a:lnTo>
                  <a:lnTo>
                    <a:pt x="568" y="673"/>
                  </a:lnTo>
                  <a:lnTo>
                    <a:pt x="654" y="695"/>
                  </a:lnTo>
                  <a:lnTo>
                    <a:pt x="656" y="679"/>
                  </a:lnTo>
                  <a:lnTo>
                    <a:pt x="653" y="695"/>
                  </a:lnTo>
                  <a:lnTo>
                    <a:pt x="695" y="713"/>
                  </a:lnTo>
                  <a:lnTo>
                    <a:pt x="697" y="697"/>
                  </a:lnTo>
                  <a:lnTo>
                    <a:pt x="692" y="711"/>
                  </a:lnTo>
                  <a:lnTo>
                    <a:pt x="707" y="723"/>
                  </a:lnTo>
                  <a:lnTo>
                    <a:pt x="713" y="709"/>
                  </a:lnTo>
                  <a:lnTo>
                    <a:pt x="702" y="709"/>
                  </a:lnTo>
                  <a:lnTo>
                    <a:pt x="703" y="715"/>
                  </a:lnTo>
                  <a:lnTo>
                    <a:pt x="704" y="721"/>
                  </a:lnTo>
                  <a:lnTo>
                    <a:pt x="702" y="707"/>
                  </a:lnTo>
                  <a:lnTo>
                    <a:pt x="700" y="723"/>
                  </a:lnTo>
                  <a:lnTo>
                    <a:pt x="711" y="725"/>
                  </a:lnTo>
                  <a:lnTo>
                    <a:pt x="703" y="713"/>
                  </a:lnTo>
                  <a:lnTo>
                    <a:pt x="702" y="719"/>
                  </a:lnTo>
                  <a:lnTo>
                    <a:pt x="706" y="711"/>
                  </a:lnTo>
                  <a:lnTo>
                    <a:pt x="693" y="721"/>
                  </a:lnTo>
                  <a:lnTo>
                    <a:pt x="699" y="735"/>
                  </a:lnTo>
                  <a:lnTo>
                    <a:pt x="696" y="721"/>
                  </a:lnTo>
                  <a:lnTo>
                    <a:pt x="679" y="729"/>
                  </a:lnTo>
                  <a:lnTo>
                    <a:pt x="682" y="742"/>
                  </a:lnTo>
                  <a:lnTo>
                    <a:pt x="679" y="729"/>
                  </a:lnTo>
                  <a:lnTo>
                    <a:pt x="652" y="739"/>
                  </a:lnTo>
                  <a:lnTo>
                    <a:pt x="654" y="752"/>
                  </a:lnTo>
                  <a:lnTo>
                    <a:pt x="653" y="737"/>
                  </a:lnTo>
                  <a:lnTo>
                    <a:pt x="621" y="744"/>
                  </a:lnTo>
                  <a:lnTo>
                    <a:pt x="621" y="746"/>
                  </a:lnTo>
                  <a:lnTo>
                    <a:pt x="585" y="756"/>
                  </a:lnTo>
                  <a:lnTo>
                    <a:pt x="587" y="770"/>
                  </a:lnTo>
                  <a:lnTo>
                    <a:pt x="585" y="754"/>
                  </a:lnTo>
                  <a:lnTo>
                    <a:pt x="542" y="762"/>
                  </a:lnTo>
                  <a:lnTo>
                    <a:pt x="495" y="772"/>
                  </a:lnTo>
                  <a:lnTo>
                    <a:pt x="398" y="790"/>
                  </a:lnTo>
                  <a:lnTo>
                    <a:pt x="295" y="808"/>
                  </a:lnTo>
                  <a:lnTo>
                    <a:pt x="194" y="826"/>
                  </a:lnTo>
                  <a:lnTo>
                    <a:pt x="108" y="848"/>
                  </a:lnTo>
                  <a:lnTo>
                    <a:pt x="106" y="850"/>
                  </a:lnTo>
                  <a:lnTo>
                    <a:pt x="58" y="866"/>
                  </a:lnTo>
                  <a:lnTo>
                    <a:pt x="57" y="866"/>
                  </a:lnTo>
                  <a:lnTo>
                    <a:pt x="25" y="884"/>
                  </a:lnTo>
                  <a:lnTo>
                    <a:pt x="11" y="893"/>
                  </a:lnTo>
                  <a:lnTo>
                    <a:pt x="7" y="895"/>
                  </a:lnTo>
                  <a:lnTo>
                    <a:pt x="5" y="901"/>
                  </a:lnTo>
                  <a:lnTo>
                    <a:pt x="1" y="917"/>
                  </a:lnTo>
                  <a:lnTo>
                    <a:pt x="0" y="923"/>
                  </a:lnTo>
                  <a:lnTo>
                    <a:pt x="1" y="929"/>
                  </a:lnTo>
                  <a:lnTo>
                    <a:pt x="2" y="933"/>
                  </a:lnTo>
                  <a:lnTo>
                    <a:pt x="9" y="945"/>
                  </a:lnTo>
                  <a:lnTo>
                    <a:pt x="9" y="947"/>
                  </a:lnTo>
                  <a:lnTo>
                    <a:pt x="12" y="949"/>
                  </a:lnTo>
                  <a:lnTo>
                    <a:pt x="34" y="969"/>
                  </a:lnTo>
                  <a:lnTo>
                    <a:pt x="36" y="971"/>
                  </a:lnTo>
                  <a:lnTo>
                    <a:pt x="65" y="987"/>
                  </a:lnTo>
                  <a:lnTo>
                    <a:pt x="66" y="987"/>
                  </a:lnTo>
                  <a:lnTo>
                    <a:pt x="101" y="1005"/>
                  </a:lnTo>
                  <a:lnTo>
                    <a:pt x="134" y="1021"/>
                  </a:lnTo>
                  <a:lnTo>
                    <a:pt x="137" y="1005"/>
                  </a:lnTo>
                  <a:lnTo>
                    <a:pt x="133" y="1019"/>
                  </a:lnTo>
                  <a:lnTo>
                    <a:pt x="156" y="1036"/>
                  </a:lnTo>
                  <a:lnTo>
                    <a:pt x="174" y="1048"/>
                  </a:lnTo>
                  <a:lnTo>
                    <a:pt x="179" y="1034"/>
                  </a:lnTo>
                  <a:lnTo>
                    <a:pt x="172" y="1046"/>
                  </a:lnTo>
                  <a:lnTo>
                    <a:pt x="186" y="1066"/>
                  </a:lnTo>
                  <a:lnTo>
                    <a:pt x="192" y="1054"/>
                  </a:lnTo>
                  <a:lnTo>
                    <a:pt x="184" y="1064"/>
                  </a:lnTo>
                  <a:lnTo>
                    <a:pt x="190" y="1076"/>
                  </a:lnTo>
                  <a:lnTo>
                    <a:pt x="198" y="1066"/>
                  </a:lnTo>
                  <a:lnTo>
                    <a:pt x="188" y="1072"/>
                  </a:lnTo>
                  <a:lnTo>
                    <a:pt x="191" y="1086"/>
                  </a:lnTo>
                  <a:lnTo>
                    <a:pt x="201" y="1080"/>
                  </a:lnTo>
                  <a:lnTo>
                    <a:pt x="190" y="1080"/>
                  </a:lnTo>
                  <a:lnTo>
                    <a:pt x="191" y="1076"/>
                  </a:lnTo>
                  <a:lnTo>
                    <a:pt x="188" y="1094"/>
                  </a:lnTo>
                  <a:lnTo>
                    <a:pt x="198" y="1098"/>
                  </a:lnTo>
                  <a:lnTo>
                    <a:pt x="188" y="1092"/>
                  </a:lnTo>
                  <a:lnTo>
                    <a:pt x="184" y="1104"/>
                  </a:lnTo>
                  <a:lnTo>
                    <a:pt x="194" y="1110"/>
                  </a:lnTo>
                  <a:lnTo>
                    <a:pt x="186" y="1100"/>
                  </a:lnTo>
                  <a:lnTo>
                    <a:pt x="173" y="1120"/>
                  </a:lnTo>
                  <a:lnTo>
                    <a:pt x="173" y="1122"/>
                  </a:lnTo>
                  <a:lnTo>
                    <a:pt x="161" y="1146"/>
                  </a:lnTo>
                  <a:lnTo>
                    <a:pt x="169" y="1154"/>
                  </a:lnTo>
                  <a:lnTo>
                    <a:pt x="161" y="1144"/>
                  </a:lnTo>
                  <a:lnTo>
                    <a:pt x="149" y="1164"/>
                  </a:lnTo>
                  <a:lnTo>
                    <a:pt x="148" y="1168"/>
                  </a:lnTo>
                  <a:lnTo>
                    <a:pt x="148" y="1172"/>
                  </a:lnTo>
                  <a:lnTo>
                    <a:pt x="145" y="1199"/>
                  </a:lnTo>
                  <a:lnTo>
                    <a:pt x="145" y="1203"/>
                  </a:lnTo>
                  <a:lnTo>
                    <a:pt x="148" y="1231"/>
                  </a:lnTo>
                  <a:lnTo>
                    <a:pt x="148" y="1235"/>
                  </a:lnTo>
                  <a:lnTo>
                    <a:pt x="149" y="1237"/>
                  </a:lnTo>
                  <a:lnTo>
                    <a:pt x="168" y="1279"/>
                  </a:lnTo>
                  <a:lnTo>
                    <a:pt x="168" y="1281"/>
                  </a:lnTo>
                  <a:lnTo>
                    <a:pt x="187" y="1319"/>
                  </a:lnTo>
                  <a:lnTo>
                    <a:pt x="195" y="1309"/>
                  </a:lnTo>
                  <a:lnTo>
                    <a:pt x="186" y="1315"/>
                  </a:lnTo>
                  <a:lnTo>
                    <a:pt x="192" y="1344"/>
                  </a:lnTo>
                  <a:lnTo>
                    <a:pt x="202" y="1338"/>
                  </a:lnTo>
                  <a:lnTo>
                    <a:pt x="192" y="1342"/>
                  </a:lnTo>
                  <a:lnTo>
                    <a:pt x="197" y="1380"/>
                  </a:lnTo>
                  <a:lnTo>
                    <a:pt x="206" y="1376"/>
                  </a:lnTo>
                  <a:lnTo>
                    <a:pt x="195" y="1376"/>
                  </a:lnTo>
                  <a:lnTo>
                    <a:pt x="194" y="1418"/>
                  </a:lnTo>
                  <a:lnTo>
                    <a:pt x="205" y="1418"/>
                  </a:lnTo>
                  <a:lnTo>
                    <a:pt x="195" y="1416"/>
                  </a:lnTo>
                  <a:lnTo>
                    <a:pt x="191" y="1454"/>
                  </a:lnTo>
                  <a:lnTo>
                    <a:pt x="190" y="1456"/>
                  </a:lnTo>
                  <a:lnTo>
                    <a:pt x="190" y="1487"/>
                  </a:lnTo>
                  <a:lnTo>
                    <a:pt x="212" y="1487"/>
                  </a:lnTo>
                  <a:lnTo>
                    <a:pt x="212" y="1456"/>
                  </a:lnTo>
                  <a:lnTo>
                    <a:pt x="201" y="1456"/>
                  </a:lnTo>
                  <a:lnTo>
                    <a:pt x="212" y="1460"/>
                  </a:lnTo>
                  <a:lnTo>
                    <a:pt x="216" y="1422"/>
                  </a:lnTo>
                  <a:lnTo>
                    <a:pt x="216" y="1420"/>
                  </a:lnTo>
                  <a:lnTo>
                    <a:pt x="217" y="1378"/>
                  </a:lnTo>
                  <a:lnTo>
                    <a:pt x="217" y="1374"/>
                  </a:lnTo>
                  <a:lnTo>
                    <a:pt x="213" y="1336"/>
                  </a:lnTo>
                  <a:lnTo>
                    <a:pt x="213" y="1334"/>
                  </a:lnTo>
                  <a:lnTo>
                    <a:pt x="206" y="1305"/>
                  </a:lnTo>
                  <a:lnTo>
                    <a:pt x="205" y="1303"/>
                  </a:lnTo>
                  <a:lnTo>
                    <a:pt x="205" y="1301"/>
                  </a:lnTo>
                  <a:lnTo>
                    <a:pt x="186" y="1263"/>
                  </a:lnTo>
                  <a:lnTo>
                    <a:pt x="176" y="1271"/>
                  </a:lnTo>
                  <a:lnTo>
                    <a:pt x="186" y="1263"/>
                  </a:lnTo>
                  <a:lnTo>
                    <a:pt x="168" y="1221"/>
                  </a:lnTo>
                  <a:lnTo>
                    <a:pt x="158" y="1229"/>
                  </a:lnTo>
                  <a:lnTo>
                    <a:pt x="169" y="1227"/>
                  </a:lnTo>
                  <a:lnTo>
                    <a:pt x="166" y="1199"/>
                  </a:lnTo>
                  <a:lnTo>
                    <a:pt x="155" y="1201"/>
                  </a:lnTo>
                  <a:lnTo>
                    <a:pt x="166" y="1203"/>
                  </a:lnTo>
                  <a:lnTo>
                    <a:pt x="169" y="1175"/>
                  </a:lnTo>
                  <a:lnTo>
                    <a:pt x="168" y="1179"/>
                  </a:lnTo>
                  <a:lnTo>
                    <a:pt x="169" y="1174"/>
                  </a:lnTo>
                  <a:lnTo>
                    <a:pt x="158" y="1174"/>
                  </a:lnTo>
                  <a:lnTo>
                    <a:pt x="166" y="1183"/>
                  </a:lnTo>
                  <a:lnTo>
                    <a:pt x="177" y="1164"/>
                  </a:lnTo>
                  <a:lnTo>
                    <a:pt x="190" y="1140"/>
                  </a:lnTo>
                  <a:lnTo>
                    <a:pt x="181" y="1130"/>
                  </a:lnTo>
                  <a:lnTo>
                    <a:pt x="190" y="1142"/>
                  </a:lnTo>
                  <a:lnTo>
                    <a:pt x="202" y="1122"/>
                  </a:lnTo>
                  <a:lnTo>
                    <a:pt x="204" y="1118"/>
                  </a:lnTo>
                  <a:lnTo>
                    <a:pt x="208" y="1106"/>
                  </a:lnTo>
                  <a:lnTo>
                    <a:pt x="209" y="1102"/>
                  </a:lnTo>
                  <a:lnTo>
                    <a:pt x="212" y="1084"/>
                  </a:lnTo>
                  <a:lnTo>
                    <a:pt x="212" y="1080"/>
                  </a:lnTo>
                  <a:lnTo>
                    <a:pt x="212" y="1076"/>
                  </a:lnTo>
                  <a:lnTo>
                    <a:pt x="209" y="1062"/>
                  </a:lnTo>
                  <a:lnTo>
                    <a:pt x="208" y="1058"/>
                  </a:lnTo>
                  <a:lnTo>
                    <a:pt x="202" y="1046"/>
                  </a:lnTo>
                  <a:lnTo>
                    <a:pt x="201" y="1044"/>
                  </a:lnTo>
                  <a:lnTo>
                    <a:pt x="187" y="1025"/>
                  </a:lnTo>
                  <a:lnTo>
                    <a:pt x="187" y="1023"/>
                  </a:lnTo>
                  <a:lnTo>
                    <a:pt x="184" y="1021"/>
                  </a:lnTo>
                  <a:lnTo>
                    <a:pt x="166" y="1009"/>
                  </a:lnTo>
                  <a:lnTo>
                    <a:pt x="143" y="991"/>
                  </a:lnTo>
                  <a:lnTo>
                    <a:pt x="141" y="991"/>
                  </a:lnTo>
                  <a:lnTo>
                    <a:pt x="108" y="975"/>
                  </a:lnTo>
                  <a:lnTo>
                    <a:pt x="73" y="957"/>
                  </a:lnTo>
                  <a:lnTo>
                    <a:pt x="69" y="971"/>
                  </a:lnTo>
                  <a:lnTo>
                    <a:pt x="73" y="957"/>
                  </a:lnTo>
                  <a:lnTo>
                    <a:pt x="44" y="941"/>
                  </a:lnTo>
                  <a:lnTo>
                    <a:pt x="40" y="955"/>
                  </a:lnTo>
                  <a:lnTo>
                    <a:pt x="45" y="943"/>
                  </a:lnTo>
                  <a:lnTo>
                    <a:pt x="23" y="923"/>
                  </a:lnTo>
                  <a:lnTo>
                    <a:pt x="18" y="935"/>
                  </a:lnTo>
                  <a:lnTo>
                    <a:pt x="26" y="925"/>
                  </a:lnTo>
                  <a:lnTo>
                    <a:pt x="19" y="913"/>
                  </a:lnTo>
                  <a:lnTo>
                    <a:pt x="22" y="923"/>
                  </a:lnTo>
                  <a:lnTo>
                    <a:pt x="20" y="917"/>
                  </a:lnTo>
                  <a:lnTo>
                    <a:pt x="11" y="923"/>
                  </a:lnTo>
                  <a:lnTo>
                    <a:pt x="22" y="929"/>
                  </a:lnTo>
                  <a:lnTo>
                    <a:pt x="26" y="913"/>
                  </a:lnTo>
                  <a:lnTo>
                    <a:pt x="23" y="919"/>
                  </a:lnTo>
                  <a:lnTo>
                    <a:pt x="25" y="913"/>
                  </a:lnTo>
                  <a:lnTo>
                    <a:pt x="15" y="907"/>
                  </a:lnTo>
                  <a:lnTo>
                    <a:pt x="20" y="921"/>
                  </a:lnTo>
                  <a:lnTo>
                    <a:pt x="34" y="911"/>
                  </a:lnTo>
                  <a:lnTo>
                    <a:pt x="29" y="897"/>
                  </a:lnTo>
                  <a:lnTo>
                    <a:pt x="33" y="913"/>
                  </a:lnTo>
                  <a:lnTo>
                    <a:pt x="65" y="895"/>
                  </a:lnTo>
                  <a:lnTo>
                    <a:pt x="61" y="880"/>
                  </a:lnTo>
                  <a:lnTo>
                    <a:pt x="63" y="895"/>
                  </a:lnTo>
                  <a:lnTo>
                    <a:pt x="112" y="880"/>
                  </a:lnTo>
                  <a:lnTo>
                    <a:pt x="109" y="864"/>
                  </a:lnTo>
                  <a:lnTo>
                    <a:pt x="112" y="880"/>
                  </a:lnTo>
                  <a:lnTo>
                    <a:pt x="198" y="858"/>
                  </a:lnTo>
                  <a:lnTo>
                    <a:pt x="195" y="842"/>
                  </a:lnTo>
                  <a:lnTo>
                    <a:pt x="197" y="858"/>
                  </a:lnTo>
                  <a:lnTo>
                    <a:pt x="298" y="840"/>
                  </a:lnTo>
                  <a:lnTo>
                    <a:pt x="401" y="822"/>
                  </a:lnTo>
                  <a:lnTo>
                    <a:pt x="498" y="804"/>
                  </a:lnTo>
                  <a:lnTo>
                    <a:pt x="545" y="794"/>
                  </a:lnTo>
                  <a:lnTo>
                    <a:pt x="588" y="786"/>
                  </a:lnTo>
                  <a:lnTo>
                    <a:pt x="589" y="786"/>
                  </a:lnTo>
                  <a:lnTo>
                    <a:pt x="625" y="776"/>
                  </a:lnTo>
                  <a:lnTo>
                    <a:pt x="623" y="760"/>
                  </a:lnTo>
                  <a:lnTo>
                    <a:pt x="625" y="776"/>
                  </a:lnTo>
                  <a:lnTo>
                    <a:pt x="657" y="768"/>
                  </a:lnTo>
                  <a:lnTo>
                    <a:pt x="685" y="758"/>
                  </a:lnTo>
                  <a:lnTo>
                    <a:pt x="686" y="758"/>
                  </a:lnTo>
                  <a:lnTo>
                    <a:pt x="703" y="750"/>
                  </a:lnTo>
                  <a:lnTo>
                    <a:pt x="704" y="748"/>
                  </a:lnTo>
                  <a:lnTo>
                    <a:pt x="717" y="739"/>
                  </a:lnTo>
                  <a:lnTo>
                    <a:pt x="720" y="737"/>
                  </a:lnTo>
                  <a:lnTo>
                    <a:pt x="721" y="731"/>
                  </a:lnTo>
                  <a:lnTo>
                    <a:pt x="722" y="725"/>
                  </a:lnTo>
                  <a:lnTo>
                    <a:pt x="722" y="727"/>
                  </a:lnTo>
                  <a:lnTo>
                    <a:pt x="724" y="711"/>
                  </a:lnTo>
                  <a:lnTo>
                    <a:pt x="724" y="709"/>
                  </a:lnTo>
                  <a:lnTo>
                    <a:pt x="722" y="703"/>
                  </a:lnTo>
                  <a:lnTo>
                    <a:pt x="721" y="697"/>
                  </a:lnTo>
                  <a:lnTo>
                    <a:pt x="718" y="695"/>
                  </a:lnTo>
                  <a:lnTo>
                    <a:pt x="703" y="683"/>
                  </a:lnTo>
                  <a:lnTo>
                    <a:pt x="702" y="683"/>
                  </a:lnTo>
                  <a:lnTo>
                    <a:pt x="660" y="665"/>
                  </a:lnTo>
                  <a:lnTo>
                    <a:pt x="659" y="663"/>
                  </a:lnTo>
                  <a:lnTo>
                    <a:pt x="573" y="641"/>
                  </a:lnTo>
                  <a:lnTo>
                    <a:pt x="571" y="641"/>
                  </a:lnTo>
                  <a:lnTo>
                    <a:pt x="299" y="592"/>
                  </a:lnTo>
                  <a:lnTo>
                    <a:pt x="249" y="582"/>
                  </a:lnTo>
                  <a:lnTo>
                    <a:pt x="194" y="572"/>
                  </a:lnTo>
                  <a:lnTo>
                    <a:pt x="118" y="554"/>
                  </a:lnTo>
                  <a:lnTo>
                    <a:pt x="116" y="570"/>
                  </a:lnTo>
                  <a:lnTo>
                    <a:pt x="119" y="556"/>
                  </a:lnTo>
                  <a:lnTo>
                    <a:pt x="65" y="540"/>
                  </a:lnTo>
                  <a:lnTo>
                    <a:pt x="62" y="554"/>
                  </a:lnTo>
                  <a:lnTo>
                    <a:pt x="66" y="540"/>
                  </a:lnTo>
                  <a:lnTo>
                    <a:pt x="44" y="530"/>
                  </a:lnTo>
                  <a:lnTo>
                    <a:pt x="40" y="544"/>
                  </a:lnTo>
                  <a:lnTo>
                    <a:pt x="45" y="530"/>
                  </a:lnTo>
                  <a:lnTo>
                    <a:pt x="30" y="518"/>
                  </a:lnTo>
                  <a:lnTo>
                    <a:pt x="22" y="512"/>
                  </a:lnTo>
                  <a:lnTo>
                    <a:pt x="25" y="514"/>
                  </a:lnTo>
                  <a:lnTo>
                    <a:pt x="16" y="526"/>
                  </a:lnTo>
                  <a:lnTo>
                    <a:pt x="26" y="518"/>
                  </a:lnTo>
                  <a:lnTo>
                    <a:pt x="20" y="504"/>
                  </a:lnTo>
                  <a:lnTo>
                    <a:pt x="20" y="518"/>
                  </a:lnTo>
                  <a:lnTo>
                    <a:pt x="22" y="512"/>
                  </a:lnTo>
                  <a:lnTo>
                    <a:pt x="20" y="506"/>
                  </a:lnTo>
                  <a:lnTo>
                    <a:pt x="11" y="512"/>
                  </a:lnTo>
                  <a:lnTo>
                    <a:pt x="20" y="520"/>
                  </a:lnTo>
                  <a:lnTo>
                    <a:pt x="25" y="508"/>
                  </a:lnTo>
                  <a:lnTo>
                    <a:pt x="15" y="500"/>
                  </a:lnTo>
                  <a:lnTo>
                    <a:pt x="22" y="512"/>
                  </a:lnTo>
                  <a:lnTo>
                    <a:pt x="33" y="498"/>
                  </a:lnTo>
                  <a:lnTo>
                    <a:pt x="26" y="486"/>
                  </a:lnTo>
                  <a:lnTo>
                    <a:pt x="30" y="502"/>
                  </a:lnTo>
                  <a:lnTo>
                    <a:pt x="41" y="496"/>
                  </a:lnTo>
                  <a:lnTo>
                    <a:pt x="37" y="480"/>
                  </a:lnTo>
                  <a:lnTo>
                    <a:pt x="41" y="496"/>
                  </a:lnTo>
                  <a:lnTo>
                    <a:pt x="57" y="488"/>
                  </a:lnTo>
                  <a:lnTo>
                    <a:pt x="90" y="468"/>
                  </a:lnTo>
                  <a:lnTo>
                    <a:pt x="86" y="452"/>
                  </a:lnTo>
                  <a:lnTo>
                    <a:pt x="90" y="468"/>
                  </a:lnTo>
                  <a:lnTo>
                    <a:pt x="125" y="450"/>
                  </a:lnTo>
                  <a:lnTo>
                    <a:pt x="169" y="423"/>
                  </a:lnTo>
                  <a:lnTo>
                    <a:pt x="170" y="421"/>
                  </a:lnTo>
                  <a:lnTo>
                    <a:pt x="197" y="397"/>
                  </a:lnTo>
                  <a:lnTo>
                    <a:pt x="199" y="395"/>
                  </a:lnTo>
                  <a:lnTo>
                    <a:pt x="201" y="393"/>
                  </a:lnTo>
                  <a:lnTo>
                    <a:pt x="212" y="369"/>
                  </a:lnTo>
                  <a:lnTo>
                    <a:pt x="212" y="365"/>
                  </a:lnTo>
                  <a:lnTo>
                    <a:pt x="213" y="359"/>
                  </a:lnTo>
                  <a:lnTo>
                    <a:pt x="213" y="357"/>
                  </a:lnTo>
                  <a:lnTo>
                    <a:pt x="211" y="335"/>
                  </a:lnTo>
                  <a:lnTo>
                    <a:pt x="209" y="331"/>
                  </a:lnTo>
                  <a:lnTo>
                    <a:pt x="209" y="329"/>
                  </a:lnTo>
                  <a:lnTo>
                    <a:pt x="201" y="309"/>
                  </a:lnTo>
                  <a:lnTo>
                    <a:pt x="199" y="307"/>
                  </a:lnTo>
                  <a:lnTo>
                    <a:pt x="180" y="274"/>
                  </a:lnTo>
                  <a:lnTo>
                    <a:pt x="168" y="252"/>
                  </a:lnTo>
                  <a:lnTo>
                    <a:pt x="169" y="256"/>
                  </a:lnTo>
                  <a:lnTo>
                    <a:pt x="159" y="262"/>
                  </a:lnTo>
                  <a:lnTo>
                    <a:pt x="170" y="260"/>
                  </a:lnTo>
                  <a:lnTo>
                    <a:pt x="168" y="230"/>
                  </a:lnTo>
                  <a:lnTo>
                    <a:pt x="156" y="232"/>
                  </a:lnTo>
                  <a:lnTo>
                    <a:pt x="168" y="234"/>
                  </a:lnTo>
                  <a:lnTo>
                    <a:pt x="169" y="206"/>
                  </a:lnTo>
                  <a:lnTo>
                    <a:pt x="158" y="204"/>
                  </a:lnTo>
                  <a:lnTo>
                    <a:pt x="168" y="212"/>
                  </a:lnTo>
                  <a:lnTo>
                    <a:pt x="176" y="188"/>
                  </a:lnTo>
                  <a:lnTo>
                    <a:pt x="166" y="180"/>
                  </a:lnTo>
                  <a:lnTo>
                    <a:pt x="176" y="190"/>
                  </a:lnTo>
                  <a:lnTo>
                    <a:pt x="194" y="155"/>
                  </a:lnTo>
                  <a:lnTo>
                    <a:pt x="194" y="153"/>
                  </a:lnTo>
                  <a:lnTo>
                    <a:pt x="209" y="111"/>
                  </a:lnTo>
                  <a:lnTo>
                    <a:pt x="211" y="107"/>
                  </a:lnTo>
                  <a:lnTo>
                    <a:pt x="215" y="81"/>
                  </a:lnTo>
                  <a:lnTo>
                    <a:pt x="215" y="77"/>
                  </a:lnTo>
                  <a:lnTo>
                    <a:pt x="215" y="79"/>
                  </a:lnTo>
                  <a:lnTo>
                    <a:pt x="216" y="53"/>
                  </a:lnTo>
                  <a:lnTo>
                    <a:pt x="216" y="49"/>
                  </a:lnTo>
                  <a:lnTo>
                    <a:pt x="212" y="0"/>
                  </a:lnTo>
                  <a:close/>
                </a:path>
              </a:pathLst>
            </a:custGeom>
            <a:solidFill>
              <a:srgbClr val="FF0000"/>
            </a:solidFill>
            <a:ln w="9525">
              <a:noFill/>
              <a:round/>
              <a:headEnd/>
              <a:tailEnd/>
            </a:ln>
          </p:spPr>
          <p:txBody>
            <a:bodyPr/>
            <a:lstStyle/>
            <a:p>
              <a:endParaRPr lang="en-US"/>
            </a:p>
          </p:txBody>
        </p:sp>
        <p:sp>
          <p:nvSpPr>
            <p:cNvPr id="16" name="Line 14"/>
            <p:cNvSpPr>
              <a:spLocks noChangeShapeType="1"/>
            </p:cNvSpPr>
            <p:nvPr/>
          </p:nvSpPr>
          <p:spPr bwMode="auto">
            <a:xfrm>
              <a:off x="7469188" y="1984375"/>
              <a:ext cx="4762" cy="2276475"/>
            </a:xfrm>
            <a:prstGeom prst="line">
              <a:avLst/>
            </a:prstGeom>
            <a:solidFill>
              <a:schemeClr val="tx1"/>
            </a:solidFill>
            <a:ln w="6350">
              <a:solidFill>
                <a:schemeClr val="tx1"/>
              </a:solidFill>
              <a:round/>
              <a:headEnd/>
              <a:tailEnd/>
            </a:ln>
          </p:spPr>
          <p:txBody>
            <a:bodyPr/>
            <a:lstStyle/>
            <a:p>
              <a:endParaRPr lang="en-US"/>
            </a:p>
          </p:txBody>
        </p:sp>
        <p:sp>
          <p:nvSpPr>
            <p:cNvPr id="18" name="Freeform 16"/>
            <p:cNvSpPr>
              <a:spLocks/>
            </p:cNvSpPr>
            <p:nvPr/>
          </p:nvSpPr>
          <p:spPr bwMode="auto">
            <a:xfrm>
              <a:off x="6648450" y="3741737"/>
              <a:ext cx="74613" cy="411163"/>
            </a:xfrm>
            <a:custGeom>
              <a:avLst/>
              <a:gdLst>
                <a:gd name="T0" fmla="*/ 2573 w 87"/>
                <a:gd name="T1" fmla="*/ 0 h 390"/>
                <a:gd name="T2" fmla="*/ 63464 w 87"/>
                <a:gd name="T3" fmla="*/ 61147 h 390"/>
                <a:gd name="T4" fmla="*/ 74613 w 87"/>
                <a:gd name="T5" fmla="*/ 125457 h 390"/>
                <a:gd name="T6" fmla="*/ 53172 w 87"/>
                <a:gd name="T7" fmla="*/ 167628 h 390"/>
                <a:gd name="T8" fmla="*/ 33447 w 87"/>
                <a:gd name="T9" fmla="*/ 230884 h 390"/>
                <a:gd name="T10" fmla="*/ 24013 w 87"/>
                <a:gd name="T11" fmla="*/ 318388 h 390"/>
                <a:gd name="T12" fmla="*/ 14580 w 87"/>
                <a:gd name="T13" fmla="*/ 356341 h 390"/>
                <a:gd name="T14" fmla="*/ 0 w 87"/>
                <a:gd name="T15" fmla="*/ 411163 h 390"/>
                <a:gd name="T16" fmla="*/ 2573 w 87"/>
                <a:gd name="T17" fmla="*/ 0 h 3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
                <a:gd name="T28" fmla="*/ 0 h 390"/>
                <a:gd name="T29" fmla="*/ 87 w 87"/>
                <a:gd name="T30" fmla="*/ 390 h 3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 h="390">
                  <a:moveTo>
                    <a:pt x="3" y="0"/>
                  </a:moveTo>
                  <a:lnTo>
                    <a:pt x="74" y="58"/>
                  </a:lnTo>
                  <a:lnTo>
                    <a:pt x="87" y="119"/>
                  </a:lnTo>
                  <a:lnTo>
                    <a:pt x="62" y="159"/>
                  </a:lnTo>
                  <a:lnTo>
                    <a:pt x="39" y="219"/>
                  </a:lnTo>
                  <a:lnTo>
                    <a:pt x="28" y="302"/>
                  </a:lnTo>
                  <a:lnTo>
                    <a:pt x="17" y="338"/>
                  </a:lnTo>
                  <a:lnTo>
                    <a:pt x="0" y="390"/>
                  </a:lnTo>
                  <a:lnTo>
                    <a:pt x="3" y="0"/>
                  </a:lnTo>
                  <a:close/>
                </a:path>
              </a:pathLst>
            </a:custGeom>
            <a:blipFill dpi="0" rotWithShape="0">
              <a:blip cstate="print"/>
              <a:srcRect/>
              <a:tile tx="0" ty="0" sx="100000" sy="100000" flip="none" algn="tl"/>
            </a:blipFill>
            <a:ln w="9525">
              <a:noFill/>
              <a:round/>
              <a:headEnd/>
              <a:tailEnd/>
            </a:ln>
          </p:spPr>
          <p:txBody>
            <a:bodyPr/>
            <a:lstStyle/>
            <a:p>
              <a:endParaRPr lang="en-US"/>
            </a:p>
          </p:txBody>
        </p:sp>
        <p:sp>
          <p:nvSpPr>
            <p:cNvPr id="19" name="Freeform 17"/>
            <p:cNvSpPr>
              <a:spLocks/>
            </p:cNvSpPr>
            <p:nvPr/>
          </p:nvSpPr>
          <p:spPr bwMode="auto">
            <a:xfrm>
              <a:off x="6645275" y="3468687"/>
              <a:ext cx="84138" cy="130175"/>
            </a:xfrm>
            <a:custGeom>
              <a:avLst/>
              <a:gdLst>
                <a:gd name="T0" fmla="*/ 1771 w 95"/>
                <a:gd name="T1" fmla="*/ 0 h 123"/>
                <a:gd name="T2" fmla="*/ 68196 w 95"/>
                <a:gd name="T3" fmla="*/ 23283 h 123"/>
                <a:gd name="T4" fmla="*/ 84138 w 95"/>
                <a:gd name="T5" fmla="*/ 59267 h 123"/>
                <a:gd name="T6" fmla="*/ 77053 w 95"/>
                <a:gd name="T7" fmla="*/ 89958 h 123"/>
                <a:gd name="T8" fmla="*/ 44283 w 95"/>
                <a:gd name="T9" fmla="*/ 111125 h 123"/>
                <a:gd name="T10" fmla="*/ 0 w 95"/>
                <a:gd name="T11" fmla="*/ 130175 h 123"/>
                <a:gd name="T12" fmla="*/ 1771 w 95"/>
                <a:gd name="T13" fmla="*/ 0 h 123"/>
                <a:gd name="T14" fmla="*/ 0 60000 65536"/>
                <a:gd name="T15" fmla="*/ 0 60000 65536"/>
                <a:gd name="T16" fmla="*/ 0 60000 65536"/>
                <a:gd name="T17" fmla="*/ 0 60000 65536"/>
                <a:gd name="T18" fmla="*/ 0 60000 65536"/>
                <a:gd name="T19" fmla="*/ 0 60000 65536"/>
                <a:gd name="T20" fmla="*/ 0 60000 65536"/>
                <a:gd name="T21" fmla="*/ 0 w 95"/>
                <a:gd name="T22" fmla="*/ 0 h 123"/>
                <a:gd name="T23" fmla="*/ 95 w 95"/>
                <a:gd name="T24" fmla="*/ 123 h 1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123">
                  <a:moveTo>
                    <a:pt x="2" y="0"/>
                  </a:moveTo>
                  <a:lnTo>
                    <a:pt x="77" y="22"/>
                  </a:lnTo>
                  <a:lnTo>
                    <a:pt x="95" y="56"/>
                  </a:lnTo>
                  <a:lnTo>
                    <a:pt x="87" y="85"/>
                  </a:lnTo>
                  <a:lnTo>
                    <a:pt x="50" y="105"/>
                  </a:lnTo>
                  <a:lnTo>
                    <a:pt x="0" y="123"/>
                  </a:lnTo>
                  <a:lnTo>
                    <a:pt x="2" y="0"/>
                  </a:lnTo>
                  <a:close/>
                </a:path>
              </a:pathLst>
            </a:custGeom>
            <a:blipFill dpi="0" rotWithShape="0">
              <a:blip cstate="print"/>
              <a:srcRect/>
              <a:tile tx="0" ty="0" sx="100000" sy="100000" flip="none" algn="tl"/>
            </a:blipFill>
            <a:ln w="9525">
              <a:noFill/>
              <a:round/>
              <a:headEnd/>
              <a:tailEnd/>
            </a:ln>
          </p:spPr>
          <p:txBody>
            <a:bodyPr/>
            <a:lstStyle/>
            <a:p>
              <a:endParaRPr lang="en-US"/>
            </a:p>
          </p:txBody>
        </p:sp>
        <p:sp>
          <p:nvSpPr>
            <p:cNvPr id="20" name="Freeform 18"/>
            <p:cNvSpPr>
              <a:spLocks/>
            </p:cNvSpPr>
            <p:nvPr/>
          </p:nvSpPr>
          <p:spPr bwMode="auto">
            <a:xfrm>
              <a:off x="6616700" y="3611562"/>
              <a:ext cx="31750" cy="125413"/>
            </a:xfrm>
            <a:custGeom>
              <a:avLst/>
              <a:gdLst>
                <a:gd name="T0" fmla="*/ 31750 w 36"/>
                <a:gd name="T1" fmla="*/ 0 h 119"/>
                <a:gd name="T2" fmla="*/ 14111 w 36"/>
                <a:gd name="T3" fmla="*/ 12647 h 119"/>
                <a:gd name="T4" fmla="*/ 2646 w 36"/>
                <a:gd name="T5" fmla="*/ 46371 h 119"/>
                <a:gd name="T6" fmla="*/ 0 w 36"/>
                <a:gd name="T7" fmla="*/ 88527 h 119"/>
                <a:gd name="T8" fmla="*/ 31750 w 36"/>
                <a:gd name="T9" fmla="*/ 125413 h 119"/>
                <a:gd name="T10" fmla="*/ 31750 w 36"/>
                <a:gd name="T11" fmla="*/ 0 h 119"/>
                <a:gd name="T12" fmla="*/ 0 60000 65536"/>
                <a:gd name="T13" fmla="*/ 0 60000 65536"/>
                <a:gd name="T14" fmla="*/ 0 60000 65536"/>
                <a:gd name="T15" fmla="*/ 0 60000 65536"/>
                <a:gd name="T16" fmla="*/ 0 60000 65536"/>
                <a:gd name="T17" fmla="*/ 0 60000 65536"/>
                <a:gd name="T18" fmla="*/ 0 w 36"/>
                <a:gd name="T19" fmla="*/ 0 h 119"/>
                <a:gd name="T20" fmla="*/ 36 w 36"/>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36" h="119">
                  <a:moveTo>
                    <a:pt x="36" y="0"/>
                  </a:moveTo>
                  <a:lnTo>
                    <a:pt x="16" y="12"/>
                  </a:lnTo>
                  <a:lnTo>
                    <a:pt x="3" y="44"/>
                  </a:lnTo>
                  <a:lnTo>
                    <a:pt x="0" y="84"/>
                  </a:lnTo>
                  <a:lnTo>
                    <a:pt x="36" y="119"/>
                  </a:lnTo>
                  <a:lnTo>
                    <a:pt x="36" y="0"/>
                  </a:lnTo>
                  <a:close/>
                </a:path>
              </a:pathLst>
            </a:custGeom>
            <a:blipFill dpi="0" rotWithShape="0">
              <a:blip cstate="print"/>
              <a:srcRect/>
              <a:tile tx="0" ty="0" sx="100000" sy="100000" flip="none" algn="tl"/>
            </a:blipFill>
            <a:ln w="9525">
              <a:noFill/>
              <a:round/>
              <a:headEnd/>
              <a:tailEnd/>
            </a:ln>
          </p:spPr>
          <p:txBody>
            <a:bodyPr/>
            <a:lstStyle/>
            <a:p>
              <a:endParaRPr lang="en-US"/>
            </a:p>
          </p:txBody>
        </p:sp>
        <p:grpSp>
          <p:nvGrpSpPr>
            <p:cNvPr id="25" name="Group 23"/>
            <p:cNvGrpSpPr>
              <a:grpSpLocks/>
            </p:cNvGrpSpPr>
            <p:nvPr/>
          </p:nvGrpSpPr>
          <p:grpSpPr bwMode="auto">
            <a:xfrm>
              <a:off x="4678363" y="1854200"/>
              <a:ext cx="350837" cy="1060450"/>
              <a:chOff x="3463" y="2018"/>
              <a:chExt cx="201" cy="502"/>
            </a:xfrm>
          </p:grpSpPr>
          <p:sp>
            <p:nvSpPr>
              <p:cNvPr id="50" name="Rectangle 24" descr="Dashed horizontal"/>
              <p:cNvSpPr>
                <a:spLocks noChangeArrowheads="1"/>
              </p:cNvSpPr>
              <p:nvPr/>
            </p:nvSpPr>
            <p:spPr bwMode="auto">
              <a:xfrm>
                <a:off x="3463" y="2018"/>
                <a:ext cx="200" cy="501"/>
              </a:xfrm>
              <a:prstGeom prst="rect">
                <a:avLst/>
              </a:prstGeom>
              <a:pattFill prst="dashHorz">
                <a:fgClr>
                  <a:schemeClr val="accent1"/>
                </a:fgClr>
                <a:bgClr>
                  <a:srgbClr val="008080"/>
                </a:bgClr>
              </a:pattFill>
              <a:ln w="9525">
                <a:noFill/>
                <a:miter lim="800000"/>
                <a:headEnd/>
                <a:tailEnd/>
              </a:ln>
            </p:spPr>
            <p:txBody>
              <a:bodyPr/>
              <a:lstStyle/>
              <a:p>
                <a:endParaRPr lang="en-US"/>
              </a:p>
            </p:txBody>
          </p:sp>
          <p:sp>
            <p:nvSpPr>
              <p:cNvPr id="51" name="Rectangle 25" descr="Dashed horizontal"/>
              <p:cNvSpPr>
                <a:spLocks noChangeArrowheads="1"/>
              </p:cNvSpPr>
              <p:nvPr/>
            </p:nvSpPr>
            <p:spPr bwMode="auto">
              <a:xfrm>
                <a:off x="3463" y="2018"/>
                <a:ext cx="201" cy="502"/>
              </a:xfrm>
              <a:prstGeom prst="rect">
                <a:avLst/>
              </a:prstGeom>
              <a:pattFill prst="dashHorz">
                <a:fgClr>
                  <a:schemeClr val="accent1"/>
                </a:fgClr>
                <a:bgClr>
                  <a:srgbClr val="008080"/>
                </a:bgClr>
              </a:pattFill>
              <a:ln w="6350">
                <a:solidFill>
                  <a:srgbClr val="000000"/>
                </a:solidFill>
                <a:miter lim="800000"/>
                <a:headEnd/>
                <a:tailEnd/>
              </a:ln>
            </p:spPr>
            <p:txBody>
              <a:bodyPr/>
              <a:lstStyle/>
              <a:p>
                <a:endParaRPr lang="en-US"/>
              </a:p>
            </p:txBody>
          </p:sp>
        </p:grpSp>
        <p:grpSp>
          <p:nvGrpSpPr>
            <p:cNvPr id="26" name="Group 26"/>
            <p:cNvGrpSpPr>
              <a:grpSpLocks/>
            </p:cNvGrpSpPr>
            <p:nvPr/>
          </p:nvGrpSpPr>
          <p:grpSpPr bwMode="auto">
            <a:xfrm>
              <a:off x="4678363" y="2913062"/>
              <a:ext cx="350837" cy="1463675"/>
              <a:chOff x="3463" y="2519"/>
              <a:chExt cx="201" cy="693"/>
            </a:xfrm>
          </p:grpSpPr>
          <p:sp>
            <p:nvSpPr>
              <p:cNvPr id="48" name="Rectangle 27" descr="10%"/>
              <p:cNvSpPr>
                <a:spLocks noChangeArrowheads="1"/>
              </p:cNvSpPr>
              <p:nvPr/>
            </p:nvSpPr>
            <p:spPr bwMode="auto">
              <a:xfrm>
                <a:off x="3463" y="2519"/>
                <a:ext cx="200" cy="692"/>
              </a:xfrm>
              <a:prstGeom prst="rect">
                <a:avLst/>
              </a:prstGeom>
              <a:pattFill prst="pct10">
                <a:fgClr>
                  <a:schemeClr val="tx1"/>
                </a:fgClr>
                <a:bgClr>
                  <a:srgbClr val="FFFF00"/>
                </a:bgClr>
              </a:pattFill>
              <a:ln w="9525">
                <a:noFill/>
                <a:miter lim="800000"/>
                <a:headEnd/>
                <a:tailEnd/>
              </a:ln>
            </p:spPr>
            <p:txBody>
              <a:bodyPr/>
              <a:lstStyle/>
              <a:p>
                <a:endParaRPr lang="en-US"/>
              </a:p>
            </p:txBody>
          </p:sp>
          <p:sp>
            <p:nvSpPr>
              <p:cNvPr id="49" name="Rectangle 28" descr="10%"/>
              <p:cNvSpPr>
                <a:spLocks noChangeArrowheads="1"/>
              </p:cNvSpPr>
              <p:nvPr/>
            </p:nvSpPr>
            <p:spPr bwMode="auto">
              <a:xfrm>
                <a:off x="3463" y="2519"/>
                <a:ext cx="201" cy="693"/>
              </a:xfrm>
              <a:prstGeom prst="rect">
                <a:avLst/>
              </a:prstGeom>
              <a:pattFill prst="pct10">
                <a:fgClr>
                  <a:schemeClr val="tx1"/>
                </a:fgClr>
                <a:bgClr>
                  <a:srgbClr val="FFFF00"/>
                </a:bgClr>
              </a:pattFill>
              <a:ln w="6350">
                <a:solidFill>
                  <a:srgbClr val="000000"/>
                </a:solidFill>
                <a:miter lim="800000"/>
                <a:headEnd/>
                <a:tailEnd/>
              </a:ln>
            </p:spPr>
            <p:txBody>
              <a:bodyPr/>
              <a:lstStyle/>
              <a:p>
                <a:endParaRPr lang="en-US"/>
              </a:p>
            </p:txBody>
          </p:sp>
        </p:grpSp>
        <p:sp>
          <p:nvSpPr>
            <p:cNvPr id="27" name="Freeform 29"/>
            <p:cNvSpPr>
              <a:spLocks/>
            </p:cNvSpPr>
            <p:nvPr/>
          </p:nvSpPr>
          <p:spPr bwMode="auto">
            <a:xfrm>
              <a:off x="4419600" y="2825787"/>
              <a:ext cx="217488" cy="152400"/>
            </a:xfrm>
            <a:custGeom>
              <a:avLst/>
              <a:gdLst>
                <a:gd name="T0" fmla="*/ 239752 w 366"/>
                <a:gd name="T1" fmla="*/ 0 h 143"/>
                <a:gd name="T2" fmla="*/ 239752 w 366"/>
                <a:gd name="T3" fmla="*/ 38366 h 143"/>
                <a:gd name="T4" fmla="*/ 0 w 366"/>
                <a:gd name="T5" fmla="*/ 38366 h 143"/>
                <a:gd name="T6" fmla="*/ 0 w 366"/>
                <a:gd name="T7" fmla="*/ 114034 h 143"/>
                <a:gd name="T8" fmla="*/ 239752 w 366"/>
                <a:gd name="T9" fmla="*/ 114034 h 143"/>
                <a:gd name="T10" fmla="*/ 239752 w 366"/>
                <a:gd name="T11" fmla="*/ 152400 h 143"/>
                <a:gd name="T12" fmla="*/ 319088 w 366"/>
                <a:gd name="T13" fmla="*/ 76733 h 143"/>
                <a:gd name="T14" fmla="*/ 239752 w 366"/>
                <a:gd name="T15" fmla="*/ 0 h 143"/>
                <a:gd name="T16" fmla="*/ 0 60000 65536"/>
                <a:gd name="T17" fmla="*/ 0 60000 65536"/>
                <a:gd name="T18" fmla="*/ 0 60000 65536"/>
                <a:gd name="T19" fmla="*/ 0 60000 65536"/>
                <a:gd name="T20" fmla="*/ 0 60000 65536"/>
                <a:gd name="T21" fmla="*/ 0 60000 65536"/>
                <a:gd name="T22" fmla="*/ 0 60000 65536"/>
                <a:gd name="T23" fmla="*/ 0 60000 65536"/>
                <a:gd name="T24" fmla="*/ 0 w 366"/>
                <a:gd name="T25" fmla="*/ 0 h 143"/>
                <a:gd name="T26" fmla="*/ 366 w 366"/>
                <a:gd name="T27" fmla="*/ 143 h 1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6" h="143">
                  <a:moveTo>
                    <a:pt x="275" y="0"/>
                  </a:moveTo>
                  <a:lnTo>
                    <a:pt x="275" y="36"/>
                  </a:lnTo>
                  <a:lnTo>
                    <a:pt x="0" y="36"/>
                  </a:lnTo>
                  <a:lnTo>
                    <a:pt x="0" y="107"/>
                  </a:lnTo>
                  <a:lnTo>
                    <a:pt x="275" y="107"/>
                  </a:lnTo>
                  <a:lnTo>
                    <a:pt x="275" y="143"/>
                  </a:lnTo>
                  <a:lnTo>
                    <a:pt x="366" y="72"/>
                  </a:lnTo>
                  <a:lnTo>
                    <a:pt x="275" y="0"/>
                  </a:lnTo>
                  <a:close/>
                </a:path>
              </a:pathLst>
            </a:custGeom>
            <a:solidFill>
              <a:srgbClr val="FFCC66"/>
            </a:solidFill>
            <a:ln w="6350">
              <a:solidFill>
                <a:srgbClr val="000000"/>
              </a:solidFill>
              <a:round/>
              <a:headEnd/>
              <a:tailEnd/>
            </a:ln>
          </p:spPr>
          <p:txBody>
            <a:bodyPr/>
            <a:lstStyle/>
            <a:p>
              <a:endParaRPr lang="en-US"/>
            </a:p>
          </p:txBody>
        </p:sp>
        <p:sp>
          <p:nvSpPr>
            <p:cNvPr id="29" name="Freeform 31"/>
            <p:cNvSpPr>
              <a:spLocks/>
            </p:cNvSpPr>
            <p:nvPr/>
          </p:nvSpPr>
          <p:spPr bwMode="auto">
            <a:xfrm>
              <a:off x="6256338" y="2908300"/>
              <a:ext cx="720725" cy="1276350"/>
            </a:xfrm>
            <a:custGeom>
              <a:avLst/>
              <a:gdLst>
                <a:gd name="T0" fmla="*/ 493312 w 824"/>
                <a:gd name="T1" fmla="*/ 83539 h 1207"/>
                <a:gd name="T2" fmla="*/ 636757 w 824"/>
                <a:gd name="T3" fmla="*/ 144872 h 1207"/>
                <a:gd name="T4" fmla="*/ 707605 w 824"/>
                <a:gd name="T5" fmla="*/ 172365 h 1207"/>
                <a:gd name="T6" fmla="*/ 701482 w 824"/>
                <a:gd name="T7" fmla="*/ 182940 h 1207"/>
                <a:gd name="T8" fmla="*/ 692736 w 824"/>
                <a:gd name="T9" fmla="*/ 196687 h 1207"/>
                <a:gd name="T10" fmla="*/ 664746 w 824"/>
                <a:gd name="T11" fmla="*/ 213606 h 1207"/>
                <a:gd name="T12" fmla="*/ 576405 w 824"/>
                <a:gd name="T13" fmla="*/ 238985 h 1207"/>
                <a:gd name="T14" fmla="*/ 394474 w 824"/>
                <a:gd name="T15" fmla="*/ 281283 h 1207"/>
                <a:gd name="T16" fmla="*/ 203797 w 824"/>
                <a:gd name="T17" fmla="*/ 336271 h 1207"/>
                <a:gd name="T18" fmla="*/ 89216 w 824"/>
                <a:gd name="T19" fmla="*/ 347903 h 1207"/>
                <a:gd name="T20" fmla="*/ 38485 w 824"/>
                <a:gd name="T21" fmla="*/ 383857 h 1207"/>
                <a:gd name="T22" fmla="*/ 7872 w 824"/>
                <a:gd name="T23" fmla="*/ 390201 h 1207"/>
                <a:gd name="T24" fmla="*/ 3499 w 824"/>
                <a:gd name="T25" fmla="*/ 426155 h 1207"/>
                <a:gd name="T26" fmla="*/ 56853 w 824"/>
                <a:gd name="T27" fmla="*/ 466338 h 1207"/>
                <a:gd name="T28" fmla="*/ 292139 w 824"/>
                <a:gd name="T29" fmla="*/ 535073 h 1207"/>
                <a:gd name="T30" fmla="*/ 388352 w 824"/>
                <a:gd name="T31" fmla="*/ 564682 h 1207"/>
                <a:gd name="T32" fmla="*/ 442581 w 824"/>
                <a:gd name="T33" fmla="*/ 566797 h 1207"/>
                <a:gd name="T34" fmla="*/ 470570 w 824"/>
                <a:gd name="T35" fmla="*/ 594291 h 1207"/>
                <a:gd name="T36" fmla="*/ 473194 w 824"/>
                <a:gd name="T37" fmla="*/ 621784 h 1207"/>
                <a:gd name="T38" fmla="*/ 476693 w 824"/>
                <a:gd name="T39" fmla="*/ 636589 h 1207"/>
                <a:gd name="T40" fmla="*/ 455701 w 824"/>
                <a:gd name="T41" fmla="*/ 640819 h 1207"/>
                <a:gd name="T42" fmla="*/ 390101 w 824"/>
                <a:gd name="T43" fmla="*/ 688404 h 1207"/>
                <a:gd name="T44" fmla="*/ 350741 w 824"/>
                <a:gd name="T45" fmla="*/ 747622 h 1207"/>
                <a:gd name="T46" fmla="*/ 351616 w 824"/>
                <a:gd name="T47" fmla="*/ 781460 h 1207"/>
                <a:gd name="T48" fmla="*/ 395349 w 824"/>
                <a:gd name="T49" fmla="*/ 843850 h 1207"/>
                <a:gd name="T50" fmla="*/ 429461 w 824"/>
                <a:gd name="T51" fmla="*/ 879804 h 1207"/>
                <a:gd name="T52" fmla="*/ 448704 w 824"/>
                <a:gd name="T53" fmla="*/ 915757 h 1207"/>
                <a:gd name="T54" fmla="*/ 455701 w 824"/>
                <a:gd name="T55" fmla="*/ 973917 h 1207"/>
                <a:gd name="T56" fmla="*/ 424213 w 824"/>
                <a:gd name="T57" fmla="*/ 1031020 h 1207"/>
                <a:gd name="T58" fmla="*/ 385728 w 824"/>
                <a:gd name="T59" fmla="*/ 1272120 h 1207"/>
                <a:gd name="T60" fmla="*/ 407594 w 824"/>
                <a:gd name="T61" fmla="*/ 1144168 h 1207"/>
                <a:gd name="T62" fmla="*/ 452202 w 824"/>
                <a:gd name="T63" fmla="*/ 1016216 h 1207"/>
                <a:gd name="T64" fmla="*/ 467072 w 824"/>
                <a:gd name="T65" fmla="*/ 909413 h 1207"/>
                <a:gd name="T66" fmla="*/ 442581 w 824"/>
                <a:gd name="T67" fmla="*/ 854425 h 1207"/>
                <a:gd name="T68" fmla="*/ 383104 w 824"/>
                <a:gd name="T69" fmla="*/ 812127 h 1207"/>
                <a:gd name="T70" fmla="*/ 360363 w 824"/>
                <a:gd name="T71" fmla="*/ 773001 h 1207"/>
                <a:gd name="T72" fmla="*/ 363861 w 824"/>
                <a:gd name="T73" fmla="*/ 741277 h 1207"/>
                <a:gd name="T74" fmla="*/ 395349 w 824"/>
                <a:gd name="T75" fmla="*/ 703209 h 1207"/>
                <a:gd name="T76" fmla="*/ 464448 w 824"/>
                <a:gd name="T77" fmla="*/ 669370 h 1207"/>
                <a:gd name="T78" fmla="*/ 488938 w 824"/>
                <a:gd name="T79" fmla="*/ 626014 h 1207"/>
                <a:gd name="T80" fmla="*/ 486314 w 824"/>
                <a:gd name="T81" fmla="*/ 596405 h 1207"/>
                <a:gd name="T82" fmla="*/ 445205 w 824"/>
                <a:gd name="T83" fmla="*/ 551992 h 1207"/>
                <a:gd name="T84" fmla="*/ 361237 w 824"/>
                <a:gd name="T85" fmla="*/ 522384 h 1207"/>
                <a:gd name="T86" fmla="*/ 153067 w 824"/>
                <a:gd name="T87" fmla="*/ 481143 h 1207"/>
                <a:gd name="T88" fmla="*/ 57728 w 824"/>
                <a:gd name="T89" fmla="*/ 449419 h 1207"/>
                <a:gd name="T90" fmla="*/ 18368 w 824"/>
                <a:gd name="T91" fmla="*/ 426155 h 1207"/>
                <a:gd name="T92" fmla="*/ 16619 w 824"/>
                <a:gd name="T93" fmla="*/ 400776 h 1207"/>
                <a:gd name="T94" fmla="*/ 29739 w 824"/>
                <a:gd name="T95" fmla="*/ 405006 h 1207"/>
                <a:gd name="T96" fmla="*/ 62101 w 824"/>
                <a:gd name="T97" fmla="*/ 371167 h 1207"/>
                <a:gd name="T98" fmla="*/ 125077 w 824"/>
                <a:gd name="T99" fmla="*/ 369052 h 1207"/>
                <a:gd name="T100" fmla="*/ 250155 w 824"/>
                <a:gd name="T101" fmla="*/ 341558 h 1207"/>
                <a:gd name="T102" fmla="*/ 395349 w 824"/>
                <a:gd name="T103" fmla="*/ 315122 h 1207"/>
                <a:gd name="T104" fmla="*/ 669994 w 824"/>
                <a:gd name="T105" fmla="*/ 245330 h 1207"/>
                <a:gd name="T106" fmla="*/ 704981 w 824"/>
                <a:gd name="T107" fmla="*/ 222066 h 1207"/>
                <a:gd name="T108" fmla="*/ 720725 w 824"/>
                <a:gd name="T109" fmla="*/ 182940 h 1207"/>
                <a:gd name="T110" fmla="*/ 702357 w 824"/>
                <a:gd name="T111" fmla="*/ 146986 h 1207"/>
                <a:gd name="T112" fmla="*/ 539669 w 824"/>
                <a:gd name="T113" fmla="*/ 68735 h 1207"/>
                <a:gd name="T114" fmla="*/ 402346 w 824"/>
                <a:gd name="T115" fmla="*/ 0 h 120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24"/>
                <a:gd name="T175" fmla="*/ 0 h 1207"/>
                <a:gd name="T176" fmla="*/ 824 w 824"/>
                <a:gd name="T177" fmla="*/ 1207 h 120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24" h="1207">
                  <a:moveTo>
                    <a:pt x="460" y="0"/>
                  </a:moveTo>
                  <a:lnTo>
                    <a:pt x="455" y="29"/>
                  </a:lnTo>
                  <a:lnTo>
                    <a:pt x="533" y="61"/>
                  </a:lnTo>
                  <a:lnTo>
                    <a:pt x="535" y="45"/>
                  </a:lnTo>
                  <a:lnTo>
                    <a:pt x="531" y="61"/>
                  </a:lnTo>
                  <a:lnTo>
                    <a:pt x="564" y="79"/>
                  </a:lnTo>
                  <a:lnTo>
                    <a:pt x="566" y="79"/>
                  </a:lnTo>
                  <a:lnTo>
                    <a:pt x="612" y="95"/>
                  </a:lnTo>
                  <a:lnTo>
                    <a:pt x="668" y="115"/>
                  </a:lnTo>
                  <a:lnTo>
                    <a:pt x="728" y="137"/>
                  </a:lnTo>
                  <a:lnTo>
                    <a:pt x="731" y="121"/>
                  </a:lnTo>
                  <a:lnTo>
                    <a:pt x="728" y="137"/>
                  </a:lnTo>
                  <a:lnTo>
                    <a:pt x="773" y="157"/>
                  </a:lnTo>
                  <a:lnTo>
                    <a:pt x="793" y="167"/>
                  </a:lnTo>
                  <a:lnTo>
                    <a:pt x="796" y="151"/>
                  </a:lnTo>
                  <a:lnTo>
                    <a:pt x="791" y="165"/>
                  </a:lnTo>
                  <a:lnTo>
                    <a:pt x="803" y="176"/>
                  </a:lnTo>
                  <a:lnTo>
                    <a:pt x="809" y="163"/>
                  </a:lnTo>
                  <a:lnTo>
                    <a:pt x="800" y="174"/>
                  </a:lnTo>
                  <a:lnTo>
                    <a:pt x="799" y="171"/>
                  </a:lnTo>
                  <a:lnTo>
                    <a:pt x="803" y="180"/>
                  </a:lnTo>
                  <a:lnTo>
                    <a:pt x="813" y="173"/>
                  </a:lnTo>
                  <a:lnTo>
                    <a:pt x="803" y="167"/>
                  </a:lnTo>
                  <a:lnTo>
                    <a:pt x="802" y="173"/>
                  </a:lnTo>
                  <a:lnTo>
                    <a:pt x="803" y="178"/>
                  </a:lnTo>
                  <a:lnTo>
                    <a:pt x="803" y="167"/>
                  </a:lnTo>
                  <a:lnTo>
                    <a:pt x="799" y="180"/>
                  </a:lnTo>
                  <a:lnTo>
                    <a:pt x="809" y="186"/>
                  </a:lnTo>
                  <a:lnTo>
                    <a:pt x="802" y="174"/>
                  </a:lnTo>
                  <a:lnTo>
                    <a:pt x="792" y="186"/>
                  </a:lnTo>
                  <a:lnTo>
                    <a:pt x="799" y="198"/>
                  </a:lnTo>
                  <a:lnTo>
                    <a:pt x="795" y="184"/>
                  </a:lnTo>
                  <a:lnTo>
                    <a:pt x="781" y="192"/>
                  </a:lnTo>
                  <a:lnTo>
                    <a:pt x="785" y="206"/>
                  </a:lnTo>
                  <a:lnTo>
                    <a:pt x="782" y="192"/>
                  </a:lnTo>
                  <a:lnTo>
                    <a:pt x="760" y="202"/>
                  </a:lnTo>
                  <a:lnTo>
                    <a:pt x="763" y="216"/>
                  </a:lnTo>
                  <a:lnTo>
                    <a:pt x="761" y="202"/>
                  </a:lnTo>
                  <a:lnTo>
                    <a:pt x="732" y="210"/>
                  </a:lnTo>
                  <a:lnTo>
                    <a:pt x="734" y="224"/>
                  </a:lnTo>
                  <a:lnTo>
                    <a:pt x="732" y="208"/>
                  </a:lnTo>
                  <a:lnTo>
                    <a:pt x="659" y="226"/>
                  </a:lnTo>
                  <a:lnTo>
                    <a:pt x="660" y="242"/>
                  </a:lnTo>
                  <a:lnTo>
                    <a:pt x="659" y="226"/>
                  </a:lnTo>
                  <a:lnTo>
                    <a:pt x="564" y="246"/>
                  </a:lnTo>
                  <a:lnTo>
                    <a:pt x="449" y="266"/>
                  </a:lnTo>
                  <a:lnTo>
                    <a:pt x="451" y="282"/>
                  </a:lnTo>
                  <a:lnTo>
                    <a:pt x="451" y="266"/>
                  </a:lnTo>
                  <a:lnTo>
                    <a:pt x="394" y="274"/>
                  </a:lnTo>
                  <a:lnTo>
                    <a:pt x="392" y="274"/>
                  </a:lnTo>
                  <a:lnTo>
                    <a:pt x="340" y="282"/>
                  </a:lnTo>
                  <a:lnTo>
                    <a:pt x="283" y="292"/>
                  </a:lnTo>
                  <a:lnTo>
                    <a:pt x="231" y="302"/>
                  </a:lnTo>
                  <a:lnTo>
                    <a:pt x="233" y="318"/>
                  </a:lnTo>
                  <a:lnTo>
                    <a:pt x="233" y="302"/>
                  </a:lnTo>
                  <a:lnTo>
                    <a:pt x="181" y="308"/>
                  </a:lnTo>
                  <a:lnTo>
                    <a:pt x="180" y="308"/>
                  </a:lnTo>
                  <a:lnTo>
                    <a:pt x="138" y="318"/>
                  </a:lnTo>
                  <a:lnTo>
                    <a:pt x="138" y="319"/>
                  </a:lnTo>
                  <a:lnTo>
                    <a:pt x="102" y="329"/>
                  </a:lnTo>
                  <a:lnTo>
                    <a:pt x="104" y="343"/>
                  </a:lnTo>
                  <a:lnTo>
                    <a:pt x="102" y="327"/>
                  </a:lnTo>
                  <a:lnTo>
                    <a:pt x="69" y="335"/>
                  </a:lnTo>
                  <a:lnTo>
                    <a:pt x="68" y="337"/>
                  </a:lnTo>
                  <a:lnTo>
                    <a:pt x="41" y="349"/>
                  </a:lnTo>
                  <a:lnTo>
                    <a:pt x="44" y="363"/>
                  </a:lnTo>
                  <a:lnTo>
                    <a:pt x="41" y="349"/>
                  </a:lnTo>
                  <a:lnTo>
                    <a:pt x="25" y="355"/>
                  </a:lnTo>
                  <a:lnTo>
                    <a:pt x="23" y="355"/>
                  </a:lnTo>
                  <a:lnTo>
                    <a:pt x="22" y="357"/>
                  </a:lnTo>
                  <a:lnTo>
                    <a:pt x="12" y="367"/>
                  </a:lnTo>
                  <a:lnTo>
                    <a:pt x="9" y="369"/>
                  </a:lnTo>
                  <a:lnTo>
                    <a:pt x="3" y="381"/>
                  </a:lnTo>
                  <a:lnTo>
                    <a:pt x="1" y="385"/>
                  </a:lnTo>
                  <a:lnTo>
                    <a:pt x="0" y="391"/>
                  </a:lnTo>
                  <a:lnTo>
                    <a:pt x="1" y="397"/>
                  </a:lnTo>
                  <a:lnTo>
                    <a:pt x="3" y="403"/>
                  </a:lnTo>
                  <a:lnTo>
                    <a:pt x="4" y="403"/>
                  </a:lnTo>
                  <a:lnTo>
                    <a:pt x="14" y="415"/>
                  </a:lnTo>
                  <a:lnTo>
                    <a:pt x="16" y="419"/>
                  </a:lnTo>
                  <a:lnTo>
                    <a:pt x="26" y="425"/>
                  </a:lnTo>
                  <a:lnTo>
                    <a:pt x="28" y="425"/>
                  </a:lnTo>
                  <a:lnTo>
                    <a:pt x="64" y="441"/>
                  </a:lnTo>
                  <a:lnTo>
                    <a:pt x="65" y="441"/>
                  </a:lnTo>
                  <a:lnTo>
                    <a:pt x="104" y="453"/>
                  </a:lnTo>
                  <a:lnTo>
                    <a:pt x="173" y="470"/>
                  </a:lnTo>
                  <a:lnTo>
                    <a:pt x="254" y="488"/>
                  </a:lnTo>
                  <a:lnTo>
                    <a:pt x="334" y="506"/>
                  </a:lnTo>
                  <a:lnTo>
                    <a:pt x="335" y="490"/>
                  </a:lnTo>
                  <a:lnTo>
                    <a:pt x="334" y="506"/>
                  </a:lnTo>
                  <a:lnTo>
                    <a:pt x="409" y="524"/>
                  </a:lnTo>
                  <a:lnTo>
                    <a:pt x="410" y="508"/>
                  </a:lnTo>
                  <a:lnTo>
                    <a:pt x="409" y="524"/>
                  </a:lnTo>
                  <a:lnTo>
                    <a:pt x="444" y="534"/>
                  </a:lnTo>
                  <a:lnTo>
                    <a:pt x="478" y="542"/>
                  </a:lnTo>
                  <a:lnTo>
                    <a:pt x="480" y="526"/>
                  </a:lnTo>
                  <a:lnTo>
                    <a:pt x="477" y="542"/>
                  </a:lnTo>
                  <a:lnTo>
                    <a:pt x="503" y="552"/>
                  </a:lnTo>
                  <a:lnTo>
                    <a:pt x="506" y="536"/>
                  </a:lnTo>
                  <a:lnTo>
                    <a:pt x="502" y="550"/>
                  </a:lnTo>
                  <a:lnTo>
                    <a:pt x="520" y="562"/>
                  </a:lnTo>
                  <a:lnTo>
                    <a:pt x="524" y="548"/>
                  </a:lnTo>
                  <a:lnTo>
                    <a:pt x="519" y="562"/>
                  </a:lnTo>
                  <a:lnTo>
                    <a:pt x="533" y="576"/>
                  </a:lnTo>
                  <a:lnTo>
                    <a:pt x="538" y="562"/>
                  </a:lnTo>
                  <a:lnTo>
                    <a:pt x="531" y="574"/>
                  </a:lnTo>
                  <a:lnTo>
                    <a:pt x="542" y="588"/>
                  </a:lnTo>
                  <a:lnTo>
                    <a:pt x="549" y="576"/>
                  </a:lnTo>
                  <a:lnTo>
                    <a:pt x="538" y="576"/>
                  </a:lnTo>
                  <a:lnTo>
                    <a:pt x="539" y="582"/>
                  </a:lnTo>
                  <a:lnTo>
                    <a:pt x="541" y="588"/>
                  </a:lnTo>
                  <a:lnTo>
                    <a:pt x="538" y="574"/>
                  </a:lnTo>
                  <a:lnTo>
                    <a:pt x="537" y="590"/>
                  </a:lnTo>
                  <a:lnTo>
                    <a:pt x="548" y="592"/>
                  </a:lnTo>
                  <a:lnTo>
                    <a:pt x="538" y="586"/>
                  </a:lnTo>
                  <a:lnTo>
                    <a:pt x="535" y="596"/>
                  </a:lnTo>
                  <a:lnTo>
                    <a:pt x="545" y="602"/>
                  </a:lnTo>
                  <a:lnTo>
                    <a:pt x="537" y="590"/>
                  </a:lnTo>
                  <a:lnTo>
                    <a:pt x="535" y="596"/>
                  </a:lnTo>
                  <a:lnTo>
                    <a:pt x="539" y="590"/>
                  </a:lnTo>
                  <a:lnTo>
                    <a:pt x="520" y="608"/>
                  </a:lnTo>
                  <a:lnTo>
                    <a:pt x="526" y="619"/>
                  </a:lnTo>
                  <a:lnTo>
                    <a:pt x="521" y="606"/>
                  </a:lnTo>
                  <a:lnTo>
                    <a:pt x="498" y="621"/>
                  </a:lnTo>
                  <a:lnTo>
                    <a:pt x="502" y="635"/>
                  </a:lnTo>
                  <a:lnTo>
                    <a:pt x="498" y="621"/>
                  </a:lnTo>
                  <a:lnTo>
                    <a:pt x="476" y="633"/>
                  </a:lnTo>
                  <a:lnTo>
                    <a:pt x="448" y="651"/>
                  </a:lnTo>
                  <a:lnTo>
                    <a:pt x="446" y="651"/>
                  </a:lnTo>
                  <a:lnTo>
                    <a:pt x="423" y="671"/>
                  </a:lnTo>
                  <a:lnTo>
                    <a:pt x="422" y="673"/>
                  </a:lnTo>
                  <a:lnTo>
                    <a:pt x="409" y="689"/>
                  </a:lnTo>
                  <a:lnTo>
                    <a:pt x="408" y="689"/>
                  </a:lnTo>
                  <a:lnTo>
                    <a:pt x="406" y="693"/>
                  </a:lnTo>
                  <a:lnTo>
                    <a:pt x="401" y="707"/>
                  </a:lnTo>
                  <a:lnTo>
                    <a:pt x="401" y="709"/>
                  </a:lnTo>
                  <a:lnTo>
                    <a:pt x="399" y="715"/>
                  </a:lnTo>
                  <a:lnTo>
                    <a:pt x="399" y="717"/>
                  </a:lnTo>
                  <a:lnTo>
                    <a:pt x="401" y="733"/>
                  </a:lnTo>
                  <a:lnTo>
                    <a:pt x="402" y="737"/>
                  </a:lnTo>
                  <a:lnTo>
                    <a:pt x="402" y="739"/>
                  </a:lnTo>
                  <a:lnTo>
                    <a:pt x="406" y="751"/>
                  </a:lnTo>
                  <a:lnTo>
                    <a:pt x="408" y="754"/>
                  </a:lnTo>
                  <a:lnTo>
                    <a:pt x="409" y="754"/>
                  </a:lnTo>
                  <a:lnTo>
                    <a:pt x="431" y="780"/>
                  </a:lnTo>
                  <a:lnTo>
                    <a:pt x="433" y="782"/>
                  </a:lnTo>
                  <a:lnTo>
                    <a:pt x="452" y="798"/>
                  </a:lnTo>
                  <a:lnTo>
                    <a:pt x="458" y="784"/>
                  </a:lnTo>
                  <a:lnTo>
                    <a:pt x="452" y="798"/>
                  </a:lnTo>
                  <a:lnTo>
                    <a:pt x="474" y="818"/>
                  </a:lnTo>
                  <a:lnTo>
                    <a:pt x="492" y="834"/>
                  </a:lnTo>
                  <a:lnTo>
                    <a:pt x="498" y="820"/>
                  </a:lnTo>
                  <a:lnTo>
                    <a:pt x="491" y="832"/>
                  </a:lnTo>
                  <a:lnTo>
                    <a:pt x="506" y="854"/>
                  </a:lnTo>
                  <a:lnTo>
                    <a:pt x="513" y="842"/>
                  </a:lnTo>
                  <a:lnTo>
                    <a:pt x="505" y="852"/>
                  </a:lnTo>
                  <a:lnTo>
                    <a:pt x="514" y="872"/>
                  </a:lnTo>
                  <a:lnTo>
                    <a:pt x="523" y="862"/>
                  </a:lnTo>
                  <a:lnTo>
                    <a:pt x="513" y="866"/>
                  </a:lnTo>
                  <a:lnTo>
                    <a:pt x="517" y="894"/>
                  </a:lnTo>
                  <a:lnTo>
                    <a:pt x="527" y="890"/>
                  </a:lnTo>
                  <a:lnTo>
                    <a:pt x="516" y="890"/>
                  </a:lnTo>
                  <a:lnTo>
                    <a:pt x="517" y="886"/>
                  </a:lnTo>
                  <a:lnTo>
                    <a:pt x="512" y="917"/>
                  </a:lnTo>
                  <a:lnTo>
                    <a:pt x="521" y="921"/>
                  </a:lnTo>
                  <a:lnTo>
                    <a:pt x="513" y="913"/>
                  </a:lnTo>
                  <a:lnTo>
                    <a:pt x="499" y="945"/>
                  </a:lnTo>
                  <a:lnTo>
                    <a:pt x="508" y="953"/>
                  </a:lnTo>
                  <a:lnTo>
                    <a:pt x="499" y="945"/>
                  </a:lnTo>
                  <a:lnTo>
                    <a:pt x="487" y="973"/>
                  </a:lnTo>
                  <a:lnTo>
                    <a:pt x="485" y="975"/>
                  </a:lnTo>
                  <a:lnTo>
                    <a:pt x="456" y="1076"/>
                  </a:lnTo>
                  <a:lnTo>
                    <a:pt x="456" y="1080"/>
                  </a:lnTo>
                  <a:lnTo>
                    <a:pt x="445" y="1172"/>
                  </a:lnTo>
                  <a:lnTo>
                    <a:pt x="444" y="1172"/>
                  </a:lnTo>
                  <a:lnTo>
                    <a:pt x="441" y="1203"/>
                  </a:lnTo>
                  <a:lnTo>
                    <a:pt x="463" y="1207"/>
                  </a:lnTo>
                  <a:lnTo>
                    <a:pt x="466" y="1176"/>
                  </a:lnTo>
                  <a:lnTo>
                    <a:pt x="455" y="1174"/>
                  </a:lnTo>
                  <a:lnTo>
                    <a:pt x="466" y="1178"/>
                  </a:lnTo>
                  <a:lnTo>
                    <a:pt x="477" y="1086"/>
                  </a:lnTo>
                  <a:lnTo>
                    <a:pt x="466" y="1082"/>
                  </a:lnTo>
                  <a:lnTo>
                    <a:pt x="477" y="1088"/>
                  </a:lnTo>
                  <a:lnTo>
                    <a:pt x="506" y="987"/>
                  </a:lnTo>
                  <a:lnTo>
                    <a:pt x="495" y="981"/>
                  </a:lnTo>
                  <a:lnTo>
                    <a:pt x="505" y="991"/>
                  </a:lnTo>
                  <a:lnTo>
                    <a:pt x="517" y="963"/>
                  </a:lnTo>
                  <a:lnTo>
                    <a:pt x="517" y="961"/>
                  </a:lnTo>
                  <a:lnTo>
                    <a:pt x="531" y="929"/>
                  </a:lnTo>
                  <a:lnTo>
                    <a:pt x="533" y="925"/>
                  </a:lnTo>
                  <a:lnTo>
                    <a:pt x="538" y="894"/>
                  </a:lnTo>
                  <a:lnTo>
                    <a:pt x="538" y="890"/>
                  </a:lnTo>
                  <a:lnTo>
                    <a:pt x="538" y="888"/>
                  </a:lnTo>
                  <a:lnTo>
                    <a:pt x="534" y="860"/>
                  </a:lnTo>
                  <a:lnTo>
                    <a:pt x="533" y="856"/>
                  </a:lnTo>
                  <a:lnTo>
                    <a:pt x="533" y="854"/>
                  </a:lnTo>
                  <a:lnTo>
                    <a:pt x="523" y="834"/>
                  </a:lnTo>
                  <a:lnTo>
                    <a:pt x="521" y="832"/>
                  </a:lnTo>
                  <a:lnTo>
                    <a:pt x="506" y="810"/>
                  </a:lnTo>
                  <a:lnTo>
                    <a:pt x="506" y="808"/>
                  </a:lnTo>
                  <a:lnTo>
                    <a:pt x="503" y="808"/>
                  </a:lnTo>
                  <a:lnTo>
                    <a:pt x="485" y="792"/>
                  </a:lnTo>
                  <a:lnTo>
                    <a:pt x="463" y="772"/>
                  </a:lnTo>
                  <a:lnTo>
                    <a:pt x="463" y="770"/>
                  </a:lnTo>
                  <a:lnTo>
                    <a:pt x="444" y="754"/>
                  </a:lnTo>
                  <a:lnTo>
                    <a:pt x="438" y="768"/>
                  </a:lnTo>
                  <a:lnTo>
                    <a:pt x="445" y="756"/>
                  </a:lnTo>
                  <a:lnTo>
                    <a:pt x="423" y="731"/>
                  </a:lnTo>
                  <a:lnTo>
                    <a:pt x="416" y="743"/>
                  </a:lnTo>
                  <a:lnTo>
                    <a:pt x="426" y="737"/>
                  </a:lnTo>
                  <a:lnTo>
                    <a:pt x="422" y="725"/>
                  </a:lnTo>
                  <a:lnTo>
                    <a:pt x="412" y="731"/>
                  </a:lnTo>
                  <a:lnTo>
                    <a:pt x="423" y="729"/>
                  </a:lnTo>
                  <a:lnTo>
                    <a:pt x="422" y="713"/>
                  </a:lnTo>
                  <a:lnTo>
                    <a:pt x="410" y="715"/>
                  </a:lnTo>
                  <a:lnTo>
                    <a:pt x="420" y="723"/>
                  </a:lnTo>
                  <a:lnTo>
                    <a:pt x="426" y="709"/>
                  </a:lnTo>
                  <a:lnTo>
                    <a:pt x="416" y="701"/>
                  </a:lnTo>
                  <a:lnTo>
                    <a:pt x="423" y="713"/>
                  </a:lnTo>
                  <a:lnTo>
                    <a:pt x="435" y="697"/>
                  </a:lnTo>
                  <a:lnTo>
                    <a:pt x="428" y="685"/>
                  </a:lnTo>
                  <a:lnTo>
                    <a:pt x="434" y="699"/>
                  </a:lnTo>
                  <a:lnTo>
                    <a:pt x="458" y="679"/>
                  </a:lnTo>
                  <a:lnTo>
                    <a:pt x="452" y="665"/>
                  </a:lnTo>
                  <a:lnTo>
                    <a:pt x="456" y="681"/>
                  </a:lnTo>
                  <a:lnTo>
                    <a:pt x="484" y="663"/>
                  </a:lnTo>
                  <a:lnTo>
                    <a:pt x="506" y="651"/>
                  </a:lnTo>
                  <a:lnTo>
                    <a:pt x="508" y="649"/>
                  </a:lnTo>
                  <a:lnTo>
                    <a:pt x="531" y="633"/>
                  </a:lnTo>
                  <a:lnTo>
                    <a:pt x="551" y="615"/>
                  </a:lnTo>
                  <a:lnTo>
                    <a:pt x="553" y="613"/>
                  </a:lnTo>
                  <a:lnTo>
                    <a:pt x="555" y="608"/>
                  </a:lnTo>
                  <a:lnTo>
                    <a:pt x="556" y="608"/>
                  </a:lnTo>
                  <a:lnTo>
                    <a:pt x="559" y="598"/>
                  </a:lnTo>
                  <a:lnTo>
                    <a:pt x="559" y="592"/>
                  </a:lnTo>
                  <a:lnTo>
                    <a:pt x="559" y="594"/>
                  </a:lnTo>
                  <a:lnTo>
                    <a:pt x="560" y="578"/>
                  </a:lnTo>
                  <a:lnTo>
                    <a:pt x="560" y="576"/>
                  </a:lnTo>
                  <a:lnTo>
                    <a:pt x="559" y="570"/>
                  </a:lnTo>
                  <a:lnTo>
                    <a:pt x="557" y="564"/>
                  </a:lnTo>
                  <a:lnTo>
                    <a:pt x="556" y="564"/>
                  </a:lnTo>
                  <a:lnTo>
                    <a:pt x="545" y="550"/>
                  </a:lnTo>
                  <a:lnTo>
                    <a:pt x="531" y="536"/>
                  </a:lnTo>
                  <a:lnTo>
                    <a:pt x="530" y="534"/>
                  </a:lnTo>
                  <a:lnTo>
                    <a:pt x="512" y="522"/>
                  </a:lnTo>
                  <a:lnTo>
                    <a:pt x="509" y="522"/>
                  </a:lnTo>
                  <a:lnTo>
                    <a:pt x="483" y="512"/>
                  </a:lnTo>
                  <a:lnTo>
                    <a:pt x="481" y="510"/>
                  </a:lnTo>
                  <a:lnTo>
                    <a:pt x="446" y="502"/>
                  </a:lnTo>
                  <a:lnTo>
                    <a:pt x="445" y="518"/>
                  </a:lnTo>
                  <a:lnTo>
                    <a:pt x="448" y="504"/>
                  </a:lnTo>
                  <a:lnTo>
                    <a:pt x="413" y="494"/>
                  </a:lnTo>
                  <a:lnTo>
                    <a:pt x="413" y="492"/>
                  </a:lnTo>
                  <a:lnTo>
                    <a:pt x="338" y="474"/>
                  </a:lnTo>
                  <a:lnTo>
                    <a:pt x="337" y="474"/>
                  </a:lnTo>
                  <a:lnTo>
                    <a:pt x="256" y="457"/>
                  </a:lnTo>
                  <a:lnTo>
                    <a:pt x="176" y="439"/>
                  </a:lnTo>
                  <a:lnTo>
                    <a:pt x="175" y="455"/>
                  </a:lnTo>
                  <a:lnTo>
                    <a:pt x="177" y="439"/>
                  </a:lnTo>
                  <a:lnTo>
                    <a:pt x="108" y="421"/>
                  </a:lnTo>
                  <a:lnTo>
                    <a:pt x="105" y="437"/>
                  </a:lnTo>
                  <a:lnTo>
                    <a:pt x="108" y="423"/>
                  </a:lnTo>
                  <a:lnTo>
                    <a:pt x="69" y="411"/>
                  </a:lnTo>
                  <a:lnTo>
                    <a:pt x="66" y="425"/>
                  </a:lnTo>
                  <a:lnTo>
                    <a:pt x="71" y="411"/>
                  </a:lnTo>
                  <a:lnTo>
                    <a:pt x="34" y="395"/>
                  </a:lnTo>
                  <a:lnTo>
                    <a:pt x="30" y="409"/>
                  </a:lnTo>
                  <a:lnTo>
                    <a:pt x="34" y="395"/>
                  </a:lnTo>
                  <a:lnTo>
                    <a:pt x="25" y="389"/>
                  </a:lnTo>
                  <a:lnTo>
                    <a:pt x="21" y="403"/>
                  </a:lnTo>
                  <a:lnTo>
                    <a:pt x="28" y="391"/>
                  </a:lnTo>
                  <a:lnTo>
                    <a:pt x="18" y="379"/>
                  </a:lnTo>
                  <a:lnTo>
                    <a:pt x="21" y="397"/>
                  </a:lnTo>
                  <a:lnTo>
                    <a:pt x="22" y="391"/>
                  </a:lnTo>
                  <a:lnTo>
                    <a:pt x="21" y="385"/>
                  </a:lnTo>
                  <a:lnTo>
                    <a:pt x="19" y="379"/>
                  </a:lnTo>
                  <a:lnTo>
                    <a:pt x="11" y="391"/>
                  </a:lnTo>
                  <a:lnTo>
                    <a:pt x="19" y="401"/>
                  </a:lnTo>
                  <a:lnTo>
                    <a:pt x="26" y="389"/>
                  </a:lnTo>
                  <a:lnTo>
                    <a:pt x="18" y="379"/>
                  </a:lnTo>
                  <a:lnTo>
                    <a:pt x="25" y="393"/>
                  </a:lnTo>
                  <a:lnTo>
                    <a:pt x="34" y="383"/>
                  </a:lnTo>
                  <a:lnTo>
                    <a:pt x="28" y="369"/>
                  </a:lnTo>
                  <a:lnTo>
                    <a:pt x="30" y="385"/>
                  </a:lnTo>
                  <a:lnTo>
                    <a:pt x="47" y="379"/>
                  </a:lnTo>
                  <a:lnTo>
                    <a:pt x="48" y="379"/>
                  </a:lnTo>
                  <a:lnTo>
                    <a:pt x="75" y="367"/>
                  </a:lnTo>
                  <a:lnTo>
                    <a:pt x="71" y="351"/>
                  </a:lnTo>
                  <a:lnTo>
                    <a:pt x="73" y="367"/>
                  </a:lnTo>
                  <a:lnTo>
                    <a:pt x="107" y="359"/>
                  </a:lnTo>
                  <a:lnTo>
                    <a:pt x="143" y="349"/>
                  </a:lnTo>
                  <a:lnTo>
                    <a:pt x="140" y="333"/>
                  </a:lnTo>
                  <a:lnTo>
                    <a:pt x="143" y="349"/>
                  </a:lnTo>
                  <a:lnTo>
                    <a:pt x="184" y="339"/>
                  </a:lnTo>
                  <a:lnTo>
                    <a:pt x="181" y="323"/>
                  </a:lnTo>
                  <a:lnTo>
                    <a:pt x="183" y="339"/>
                  </a:lnTo>
                  <a:lnTo>
                    <a:pt x="234" y="333"/>
                  </a:lnTo>
                  <a:lnTo>
                    <a:pt x="286" y="323"/>
                  </a:lnTo>
                  <a:lnTo>
                    <a:pt x="342" y="314"/>
                  </a:lnTo>
                  <a:lnTo>
                    <a:pt x="395" y="306"/>
                  </a:lnTo>
                  <a:lnTo>
                    <a:pt x="394" y="290"/>
                  </a:lnTo>
                  <a:lnTo>
                    <a:pt x="395" y="306"/>
                  </a:lnTo>
                  <a:lnTo>
                    <a:pt x="452" y="298"/>
                  </a:lnTo>
                  <a:lnTo>
                    <a:pt x="567" y="278"/>
                  </a:lnTo>
                  <a:lnTo>
                    <a:pt x="662" y="258"/>
                  </a:lnTo>
                  <a:lnTo>
                    <a:pt x="663" y="258"/>
                  </a:lnTo>
                  <a:lnTo>
                    <a:pt x="736" y="240"/>
                  </a:lnTo>
                  <a:lnTo>
                    <a:pt x="766" y="232"/>
                  </a:lnTo>
                  <a:lnTo>
                    <a:pt x="767" y="232"/>
                  </a:lnTo>
                  <a:lnTo>
                    <a:pt x="789" y="222"/>
                  </a:lnTo>
                  <a:lnTo>
                    <a:pt x="803" y="214"/>
                  </a:lnTo>
                  <a:lnTo>
                    <a:pt x="803" y="212"/>
                  </a:lnTo>
                  <a:lnTo>
                    <a:pt x="806" y="210"/>
                  </a:lnTo>
                  <a:lnTo>
                    <a:pt x="816" y="198"/>
                  </a:lnTo>
                  <a:lnTo>
                    <a:pt x="817" y="198"/>
                  </a:lnTo>
                  <a:lnTo>
                    <a:pt x="820" y="192"/>
                  </a:lnTo>
                  <a:lnTo>
                    <a:pt x="824" y="178"/>
                  </a:lnTo>
                  <a:lnTo>
                    <a:pt x="822" y="178"/>
                  </a:lnTo>
                  <a:lnTo>
                    <a:pt x="824" y="173"/>
                  </a:lnTo>
                  <a:lnTo>
                    <a:pt x="822" y="167"/>
                  </a:lnTo>
                  <a:lnTo>
                    <a:pt x="822" y="165"/>
                  </a:lnTo>
                  <a:lnTo>
                    <a:pt x="818" y="155"/>
                  </a:lnTo>
                  <a:lnTo>
                    <a:pt x="817" y="151"/>
                  </a:lnTo>
                  <a:lnTo>
                    <a:pt x="816" y="151"/>
                  </a:lnTo>
                  <a:lnTo>
                    <a:pt x="803" y="139"/>
                  </a:lnTo>
                  <a:lnTo>
                    <a:pt x="800" y="137"/>
                  </a:lnTo>
                  <a:lnTo>
                    <a:pt x="779" y="127"/>
                  </a:lnTo>
                  <a:lnTo>
                    <a:pt x="735" y="107"/>
                  </a:lnTo>
                  <a:lnTo>
                    <a:pt x="734" y="107"/>
                  </a:lnTo>
                  <a:lnTo>
                    <a:pt x="674" y="85"/>
                  </a:lnTo>
                  <a:lnTo>
                    <a:pt x="617" y="65"/>
                  </a:lnTo>
                  <a:lnTo>
                    <a:pt x="571" y="49"/>
                  </a:lnTo>
                  <a:lnTo>
                    <a:pt x="569" y="63"/>
                  </a:lnTo>
                  <a:lnTo>
                    <a:pt x="573" y="49"/>
                  </a:lnTo>
                  <a:lnTo>
                    <a:pt x="539" y="31"/>
                  </a:lnTo>
                  <a:lnTo>
                    <a:pt x="538" y="31"/>
                  </a:lnTo>
                  <a:lnTo>
                    <a:pt x="460" y="0"/>
                  </a:lnTo>
                  <a:close/>
                </a:path>
              </a:pathLst>
            </a:custGeom>
            <a:solidFill>
              <a:srgbClr val="FF0000"/>
            </a:solidFill>
            <a:ln w="9525">
              <a:noFill/>
              <a:round/>
              <a:headEnd/>
              <a:tailEnd/>
            </a:ln>
          </p:spPr>
          <p:txBody>
            <a:bodyPr/>
            <a:lstStyle/>
            <a:p>
              <a:endParaRPr lang="en-US"/>
            </a:p>
          </p:txBody>
        </p:sp>
        <p:sp>
          <p:nvSpPr>
            <p:cNvPr id="30" name="Line 32"/>
            <p:cNvSpPr>
              <a:spLocks noChangeShapeType="1"/>
            </p:cNvSpPr>
            <p:nvPr/>
          </p:nvSpPr>
          <p:spPr bwMode="auto">
            <a:xfrm flipH="1">
              <a:off x="6646863" y="1978025"/>
              <a:ext cx="1587" cy="2303462"/>
            </a:xfrm>
            <a:prstGeom prst="line">
              <a:avLst/>
            </a:prstGeom>
            <a:solidFill>
              <a:schemeClr val="tx1"/>
            </a:solidFill>
            <a:ln w="6350">
              <a:solidFill>
                <a:schemeClr val="tx1"/>
              </a:solidFill>
              <a:round/>
              <a:headEnd/>
              <a:tailEnd/>
            </a:ln>
          </p:spPr>
          <p:txBody>
            <a:bodyPr/>
            <a:lstStyle/>
            <a:p>
              <a:endParaRPr lang="en-US"/>
            </a:p>
          </p:txBody>
        </p:sp>
        <p:sp>
          <p:nvSpPr>
            <p:cNvPr id="31" name="Line 34"/>
            <p:cNvSpPr>
              <a:spLocks noChangeShapeType="1"/>
            </p:cNvSpPr>
            <p:nvPr/>
          </p:nvSpPr>
          <p:spPr bwMode="auto">
            <a:xfrm>
              <a:off x="6318250" y="3573462"/>
              <a:ext cx="2593975" cy="3175"/>
            </a:xfrm>
            <a:prstGeom prst="line">
              <a:avLst/>
            </a:prstGeom>
            <a:solidFill>
              <a:schemeClr val="tx1"/>
            </a:solidFill>
            <a:ln w="6350">
              <a:solidFill>
                <a:schemeClr val="tx1"/>
              </a:solidFill>
              <a:round/>
              <a:headEnd/>
              <a:tailEnd/>
            </a:ln>
          </p:spPr>
          <p:txBody>
            <a:bodyPr/>
            <a:lstStyle/>
            <a:p>
              <a:endParaRPr lang="en-US"/>
            </a:p>
          </p:txBody>
        </p:sp>
        <p:sp>
          <p:nvSpPr>
            <p:cNvPr id="32" name="Line 35"/>
            <p:cNvSpPr>
              <a:spLocks noChangeShapeType="1"/>
            </p:cNvSpPr>
            <p:nvPr/>
          </p:nvSpPr>
          <p:spPr bwMode="auto">
            <a:xfrm>
              <a:off x="6323013" y="2255837"/>
              <a:ext cx="2484437" cy="1588"/>
            </a:xfrm>
            <a:prstGeom prst="line">
              <a:avLst/>
            </a:prstGeom>
            <a:solidFill>
              <a:schemeClr val="tx1"/>
            </a:solidFill>
            <a:ln w="6350">
              <a:solidFill>
                <a:schemeClr val="tx1"/>
              </a:solidFill>
              <a:round/>
              <a:headEnd/>
              <a:tailEnd/>
            </a:ln>
          </p:spPr>
          <p:txBody>
            <a:bodyPr/>
            <a:lstStyle/>
            <a:p>
              <a:endParaRPr lang="en-US"/>
            </a:p>
          </p:txBody>
        </p:sp>
        <p:sp>
          <p:nvSpPr>
            <p:cNvPr id="33" name="Line 37"/>
            <p:cNvSpPr>
              <a:spLocks noChangeShapeType="1"/>
            </p:cNvSpPr>
            <p:nvPr/>
          </p:nvSpPr>
          <p:spPr bwMode="auto">
            <a:xfrm>
              <a:off x="5853113" y="1812925"/>
              <a:ext cx="1587" cy="2514600"/>
            </a:xfrm>
            <a:prstGeom prst="line">
              <a:avLst/>
            </a:prstGeom>
            <a:solidFill>
              <a:schemeClr val="tx1"/>
            </a:solidFill>
            <a:ln w="6350">
              <a:solidFill>
                <a:schemeClr val="tx1"/>
              </a:solidFill>
              <a:round/>
              <a:headEnd/>
              <a:tailEnd/>
            </a:ln>
          </p:spPr>
          <p:txBody>
            <a:bodyPr/>
            <a:lstStyle/>
            <a:p>
              <a:endParaRPr lang="en-US"/>
            </a:p>
          </p:txBody>
        </p:sp>
        <p:sp>
          <p:nvSpPr>
            <p:cNvPr id="34" name="Rectangle 38"/>
            <p:cNvSpPr>
              <a:spLocks noChangeArrowheads="1"/>
            </p:cNvSpPr>
            <p:nvPr/>
          </p:nvSpPr>
          <p:spPr bwMode="auto">
            <a:xfrm>
              <a:off x="5853113" y="2906712"/>
              <a:ext cx="174625" cy="25400"/>
            </a:xfrm>
            <a:prstGeom prst="rect">
              <a:avLst/>
            </a:prstGeom>
            <a:solidFill>
              <a:schemeClr val="tx1"/>
            </a:solidFill>
            <a:ln w="9525">
              <a:solidFill>
                <a:schemeClr val="tx1"/>
              </a:solidFill>
              <a:miter lim="800000"/>
              <a:headEnd/>
              <a:tailEnd/>
            </a:ln>
          </p:spPr>
          <p:txBody>
            <a:bodyPr/>
            <a:lstStyle/>
            <a:p>
              <a:endParaRPr lang="en-US"/>
            </a:p>
          </p:txBody>
        </p:sp>
        <p:sp>
          <p:nvSpPr>
            <p:cNvPr id="37" name="Freeform 42"/>
            <p:cNvSpPr>
              <a:spLocks/>
            </p:cNvSpPr>
            <p:nvPr/>
          </p:nvSpPr>
          <p:spPr bwMode="auto">
            <a:xfrm>
              <a:off x="8202613" y="3182937"/>
              <a:ext cx="74612" cy="138113"/>
            </a:xfrm>
            <a:custGeom>
              <a:avLst/>
              <a:gdLst>
                <a:gd name="T0" fmla="*/ 73744 w 86"/>
                <a:gd name="T1" fmla="*/ 0 h 131"/>
                <a:gd name="T2" fmla="*/ 17352 w 86"/>
                <a:gd name="T3" fmla="*/ 16869 h 131"/>
                <a:gd name="T4" fmla="*/ 0 w 86"/>
                <a:gd name="T5" fmla="*/ 54823 h 131"/>
                <a:gd name="T6" fmla="*/ 33836 w 86"/>
                <a:gd name="T7" fmla="*/ 108593 h 131"/>
                <a:gd name="T8" fmla="*/ 74612 w 86"/>
                <a:gd name="T9" fmla="*/ 138113 h 131"/>
                <a:gd name="T10" fmla="*/ 73744 w 86"/>
                <a:gd name="T11" fmla="*/ 0 h 131"/>
                <a:gd name="T12" fmla="*/ 0 60000 65536"/>
                <a:gd name="T13" fmla="*/ 0 60000 65536"/>
                <a:gd name="T14" fmla="*/ 0 60000 65536"/>
                <a:gd name="T15" fmla="*/ 0 60000 65536"/>
                <a:gd name="T16" fmla="*/ 0 60000 65536"/>
                <a:gd name="T17" fmla="*/ 0 60000 65536"/>
                <a:gd name="T18" fmla="*/ 0 w 86"/>
                <a:gd name="T19" fmla="*/ 0 h 131"/>
                <a:gd name="T20" fmla="*/ 86 w 86"/>
                <a:gd name="T21" fmla="*/ 131 h 131"/>
              </a:gdLst>
              <a:ahLst/>
              <a:cxnLst>
                <a:cxn ang="T12">
                  <a:pos x="T0" y="T1"/>
                </a:cxn>
                <a:cxn ang="T13">
                  <a:pos x="T2" y="T3"/>
                </a:cxn>
                <a:cxn ang="T14">
                  <a:pos x="T4" y="T5"/>
                </a:cxn>
                <a:cxn ang="T15">
                  <a:pos x="T6" y="T7"/>
                </a:cxn>
                <a:cxn ang="T16">
                  <a:pos x="T8" y="T9"/>
                </a:cxn>
                <a:cxn ang="T17">
                  <a:pos x="T10" y="T11"/>
                </a:cxn>
              </a:cxnLst>
              <a:rect l="T18" t="T19" r="T20" b="T21"/>
              <a:pathLst>
                <a:path w="86" h="131">
                  <a:moveTo>
                    <a:pt x="85" y="0"/>
                  </a:moveTo>
                  <a:lnTo>
                    <a:pt x="20" y="16"/>
                  </a:lnTo>
                  <a:lnTo>
                    <a:pt x="0" y="52"/>
                  </a:lnTo>
                  <a:lnTo>
                    <a:pt x="39" y="103"/>
                  </a:lnTo>
                  <a:lnTo>
                    <a:pt x="86" y="131"/>
                  </a:lnTo>
                  <a:lnTo>
                    <a:pt x="85" y="0"/>
                  </a:lnTo>
                  <a:close/>
                </a:path>
              </a:pathLst>
            </a:custGeom>
            <a:blipFill dpi="0" rotWithShape="0">
              <a:blip cstate="print"/>
              <a:srcRect/>
              <a:tile tx="0" ty="0" sx="100000" sy="100000" flip="none" algn="tl"/>
            </a:blipFill>
            <a:ln w="9525">
              <a:noFill/>
              <a:round/>
              <a:headEnd/>
              <a:tailEnd/>
            </a:ln>
          </p:spPr>
          <p:txBody>
            <a:bodyPr/>
            <a:lstStyle/>
            <a:p>
              <a:endParaRPr lang="en-US"/>
            </a:p>
          </p:txBody>
        </p:sp>
        <p:sp>
          <p:nvSpPr>
            <p:cNvPr id="38" name="Freeform 43"/>
            <p:cNvSpPr>
              <a:spLocks/>
            </p:cNvSpPr>
            <p:nvPr/>
          </p:nvSpPr>
          <p:spPr bwMode="auto">
            <a:xfrm>
              <a:off x="8240713" y="3390900"/>
              <a:ext cx="39687" cy="387350"/>
            </a:xfrm>
            <a:custGeom>
              <a:avLst/>
              <a:gdLst>
                <a:gd name="T0" fmla="*/ 33776 w 47"/>
                <a:gd name="T1" fmla="*/ 0 h 367"/>
                <a:gd name="T2" fmla="*/ 1689 w 47"/>
                <a:gd name="T3" fmla="*/ 85491 h 367"/>
                <a:gd name="T4" fmla="*/ 0 w 47"/>
                <a:gd name="T5" fmla="*/ 144597 h 367"/>
                <a:gd name="T6" fmla="*/ 6755 w 47"/>
                <a:gd name="T7" fmla="*/ 185759 h 367"/>
                <a:gd name="T8" fmla="*/ 30399 w 47"/>
                <a:gd name="T9" fmla="*/ 370463 h 367"/>
                <a:gd name="T10" fmla="*/ 39687 w 47"/>
                <a:gd name="T11" fmla="*/ 387350 h 367"/>
                <a:gd name="T12" fmla="*/ 33776 w 47"/>
                <a:gd name="T13" fmla="*/ 0 h 367"/>
                <a:gd name="T14" fmla="*/ 0 60000 65536"/>
                <a:gd name="T15" fmla="*/ 0 60000 65536"/>
                <a:gd name="T16" fmla="*/ 0 60000 65536"/>
                <a:gd name="T17" fmla="*/ 0 60000 65536"/>
                <a:gd name="T18" fmla="*/ 0 60000 65536"/>
                <a:gd name="T19" fmla="*/ 0 60000 65536"/>
                <a:gd name="T20" fmla="*/ 0 60000 65536"/>
                <a:gd name="T21" fmla="*/ 0 w 47"/>
                <a:gd name="T22" fmla="*/ 0 h 367"/>
                <a:gd name="T23" fmla="*/ 47 w 47"/>
                <a:gd name="T24" fmla="*/ 367 h 3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367">
                  <a:moveTo>
                    <a:pt x="40" y="0"/>
                  </a:moveTo>
                  <a:lnTo>
                    <a:pt x="2" y="81"/>
                  </a:lnTo>
                  <a:lnTo>
                    <a:pt x="0" y="137"/>
                  </a:lnTo>
                  <a:lnTo>
                    <a:pt x="8" y="176"/>
                  </a:lnTo>
                  <a:lnTo>
                    <a:pt x="36" y="351"/>
                  </a:lnTo>
                  <a:lnTo>
                    <a:pt x="47" y="367"/>
                  </a:lnTo>
                  <a:lnTo>
                    <a:pt x="40" y="0"/>
                  </a:lnTo>
                  <a:close/>
                </a:path>
              </a:pathLst>
            </a:custGeom>
            <a:blipFill dpi="0" rotWithShape="0">
              <a:blip cstate="print"/>
              <a:srcRect/>
              <a:tile tx="0" ty="0" sx="100000" sy="100000" flip="none" algn="tl"/>
            </a:blipFill>
            <a:ln w="9525">
              <a:noFill/>
              <a:round/>
              <a:headEnd/>
              <a:tailEnd/>
            </a:ln>
          </p:spPr>
          <p:txBody>
            <a:bodyPr/>
            <a:lstStyle/>
            <a:p>
              <a:endParaRPr lang="en-US"/>
            </a:p>
          </p:txBody>
        </p:sp>
        <p:sp>
          <p:nvSpPr>
            <p:cNvPr id="44" name="Freeform 49"/>
            <p:cNvSpPr>
              <a:spLocks/>
            </p:cNvSpPr>
            <p:nvPr/>
          </p:nvSpPr>
          <p:spPr bwMode="auto">
            <a:xfrm>
              <a:off x="8261350" y="2068512"/>
              <a:ext cx="74613" cy="577850"/>
            </a:xfrm>
            <a:custGeom>
              <a:avLst/>
              <a:gdLst>
                <a:gd name="T0" fmla="*/ 11022 w 88"/>
                <a:gd name="T1" fmla="*/ 577850 h 548"/>
                <a:gd name="T2" fmla="*/ 47481 w 88"/>
                <a:gd name="T3" fmla="*/ 562033 h 548"/>
                <a:gd name="T4" fmla="*/ 74613 w 88"/>
                <a:gd name="T5" fmla="*/ 502983 h 548"/>
                <a:gd name="T6" fmla="*/ 41546 w 88"/>
                <a:gd name="T7" fmla="*/ 460804 h 548"/>
                <a:gd name="T8" fmla="*/ 16958 w 88"/>
                <a:gd name="T9" fmla="*/ 407026 h 548"/>
                <a:gd name="T10" fmla="*/ 0 w 88"/>
                <a:gd name="T11" fmla="*/ 339540 h 548"/>
                <a:gd name="T12" fmla="*/ 14414 w 88"/>
                <a:gd name="T13" fmla="*/ 272053 h 548"/>
                <a:gd name="T14" fmla="*/ 41546 w 88"/>
                <a:gd name="T15" fmla="*/ 205622 h 548"/>
                <a:gd name="T16" fmla="*/ 27132 w 88"/>
                <a:gd name="T17" fmla="*/ 117046 h 548"/>
                <a:gd name="T18" fmla="*/ 8479 w 88"/>
                <a:gd name="T19" fmla="*/ 0 h 548"/>
                <a:gd name="T20" fmla="*/ 11022 w 88"/>
                <a:gd name="T21" fmla="*/ 577850 h 5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548"/>
                <a:gd name="T35" fmla="*/ 88 w 88"/>
                <a:gd name="T36" fmla="*/ 548 h 5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548">
                  <a:moveTo>
                    <a:pt x="13" y="548"/>
                  </a:moveTo>
                  <a:lnTo>
                    <a:pt x="56" y="533"/>
                  </a:lnTo>
                  <a:lnTo>
                    <a:pt x="88" y="477"/>
                  </a:lnTo>
                  <a:lnTo>
                    <a:pt x="49" y="437"/>
                  </a:lnTo>
                  <a:lnTo>
                    <a:pt x="20" y="386"/>
                  </a:lnTo>
                  <a:lnTo>
                    <a:pt x="0" y="322"/>
                  </a:lnTo>
                  <a:lnTo>
                    <a:pt x="17" y="258"/>
                  </a:lnTo>
                  <a:lnTo>
                    <a:pt x="49" y="195"/>
                  </a:lnTo>
                  <a:lnTo>
                    <a:pt x="32" y="111"/>
                  </a:lnTo>
                  <a:lnTo>
                    <a:pt x="10" y="0"/>
                  </a:lnTo>
                  <a:lnTo>
                    <a:pt x="13" y="548"/>
                  </a:lnTo>
                  <a:close/>
                </a:path>
              </a:pathLst>
            </a:custGeom>
            <a:blipFill dpi="0" rotWithShape="0">
              <a:blip cstate="print"/>
              <a:srcRect/>
              <a:tile tx="0" ty="0" sx="100000" sy="100000" flip="none" algn="tl"/>
            </a:blipFill>
            <a:ln w="9525">
              <a:noFill/>
              <a:round/>
              <a:headEnd/>
              <a:tailEnd/>
            </a:ln>
          </p:spPr>
          <p:txBody>
            <a:bodyPr/>
            <a:lstStyle/>
            <a:p>
              <a:endParaRPr lang="en-US"/>
            </a:p>
          </p:txBody>
        </p:sp>
        <p:sp>
          <p:nvSpPr>
            <p:cNvPr id="45" name="Freeform 50"/>
            <p:cNvSpPr>
              <a:spLocks/>
            </p:cNvSpPr>
            <p:nvPr/>
          </p:nvSpPr>
          <p:spPr bwMode="auto">
            <a:xfrm>
              <a:off x="7983538" y="2039937"/>
              <a:ext cx="608012" cy="1763713"/>
            </a:xfrm>
            <a:custGeom>
              <a:avLst/>
              <a:gdLst>
                <a:gd name="T0" fmla="*/ 296144 w 696"/>
                <a:gd name="T1" fmla="*/ 1604335 h 1671"/>
                <a:gd name="T2" fmla="*/ 266442 w 696"/>
                <a:gd name="T3" fmla="*/ 1519896 h 1671"/>
                <a:gd name="T4" fmla="*/ 272557 w 696"/>
                <a:gd name="T5" fmla="*/ 1451290 h 1671"/>
                <a:gd name="T6" fmla="*/ 273431 w 696"/>
                <a:gd name="T7" fmla="*/ 1406960 h 1671"/>
                <a:gd name="T8" fmla="*/ 312742 w 696"/>
                <a:gd name="T9" fmla="*/ 1334131 h 1671"/>
                <a:gd name="T10" fmla="*/ 310121 w 696"/>
                <a:gd name="T11" fmla="*/ 1300356 h 1671"/>
                <a:gd name="T12" fmla="*/ 286534 w 696"/>
                <a:gd name="T13" fmla="*/ 1256025 h 1671"/>
                <a:gd name="T14" fmla="*/ 235867 w 696"/>
                <a:gd name="T15" fmla="*/ 1209584 h 1671"/>
                <a:gd name="T16" fmla="*/ 238487 w 696"/>
                <a:gd name="T17" fmla="*/ 1189530 h 1671"/>
                <a:gd name="T18" fmla="*/ 239361 w 696"/>
                <a:gd name="T19" fmla="*/ 1181086 h 1671"/>
                <a:gd name="T20" fmla="*/ 275178 w 696"/>
                <a:gd name="T21" fmla="*/ 1157865 h 1671"/>
                <a:gd name="T22" fmla="*/ 419319 w 696"/>
                <a:gd name="T23" fmla="*/ 1109313 h 1671"/>
                <a:gd name="T24" fmla="*/ 601897 w 696"/>
                <a:gd name="T25" fmla="*/ 1017486 h 1671"/>
                <a:gd name="T26" fmla="*/ 607138 w 696"/>
                <a:gd name="T27" fmla="*/ 994265 h 1671"/>
                <a:gd name="T28" fmla="*/ 553850 w 696"/>
                <a:gd name="T29" fmla="*/ 918271 h 1671"/>
                <a:gd name="T30" fmla="*/ 474354 w 696"/>
                <a:gd name="T31" fmla="*/ 898216 h 1671"/>
                <a:gd name="T32" fmla="*/ 292649 w 696"/>
                <a:gd name="T33" fmla="*/ 851775 h 1671"/>
                <a:gd name="T34" fmla="*/ 122301 w 696"/>
                <a:gd name="T35" fmla="*/ 796890 h 1671"/>
                <a:gd name="T36" fmla="*/ 9609 w 696"/>
                <a:gd name="T37" fmla="*/ 769448 h 1671"/>
                <a:gd name="T38" fmla="*/ 13104 w 696"/>
                <a:gd name="T39" fmla="*/ 754671 h 1671"/>
                <a:gd name="T40" fmla="*/ 102209 w 696"/>
                <a:gd name="T41" fmla="*/ 705063 h 1671"/>
                <a:gd name="T42" fmla="*/ 211406 w 696"/>
                <a:gd name="T43" fmla="*/ 654400 h 1671"/>
                <a:gd name="T44" fmla="*/ 332834 w 696"/>
                <a:gd name="T45" fmla="*/ 610069 h 1671"/>
                <a:gd name="T46" fmla="*/ 360789 w 696"/>
                <a:gd name="T47" fmla="*/ 568906 h 1671"/>
                <a:gd name="T48" fmla="*/ 333708 w 696"/>
                <a:gd name="T49" fmla="*/ 469690 h 1671"/>
                <a:gd name="T50" fmla="*/ 307500 w 696"/>
                <a:gd name="T51" fmla="*/ 375752 h 1671"/>
                <a:gd name="T52" fmla="*/ 310121 w 696"/>
                <a:gd name="T53" fmla="*/ 344088 h 1671"/>
                <a:gd name="T54" fmla="*/ 324098 w 696"/>
                <a:gd name="T55" fmla="*/ 289202 h 1671"/>
                <a:gd name="T56" fmla="*/ 314489 w 696"/>
                <a:gd name="T57" fmla="*/ 136157 h 1671"/>
                <a:gd name="T58" fmla="*/ 306627 w 696"/>
                <a:gd name="T59" fmla="*/ 142490 h 1671"/>
                <a:gd name="T60" fmla="*/ 306627 w 696"/>
                <a:gd name="T61" fmla="*/ 277592 h 1671"/>
                <a:gd name="T62" fmla="*/ 291776 w 696"/>
                <a:gd name="T63" fmla="*/ 333533 h 1671"/>
                <a:gd name="T64" fmla="*/ 289155 w 696"/>
                <a:gd name="T65" fmla="*/ 384196 h 1671"/>
                <a:gd name="T66" fmla="*/ 326719 w 696"/>
                <a:gd name="T67" fmla="*/ 480245 h 1671"/>
                <a:gd name="T68" fmla="*/ 351179 w 696"/>
                <a:gd name="T69" fmla="*/ 530908 h 1671"/>
                <a:gd name="T70" fmla="*/ 341570 w 696"/>
                <a:gd name="T71" fmla="*/ 568906 h 1671"/>
                <a:gd name="T72" fmla="*/ 326719 w 696"/>
                <a:gd name="T73" fmla="*/ 579460 h 1671"/>
                <a:gd name="T74" fmla="*/ 207039 w 696"/>
                <a:gd name="T75" fmla="*/ 622735 h 1671"/>
                <a:gd name="T76" fmla="*/ 28828 w 696"/>
                <a:gd name="T77" fmla="*/ 713507 h 1671"/>
                <a:gd name="T78" fmla="*/ 874 w 696"/>
                <a:gd name="T79" fmla="*/ 763115 h 1671"/>
                <a:gd name="T80" fmla="*/ 6989 w 696"/>
                <a:gd name="T81" fmla="*/ 786335 h 1671"/>
                <a:gd name="T82" fmla="*/ 198303 w 696"/>
                <a:gd name="T83" fmla="*/ 847553 h 1671"/>
                <a:gd name="T84" fmla="*/ 395732 w 696"/>
                <a:gd name="T85" fmla="*/ 903494 h 1671"/>
                <a:gd name="T86" fmla="*/ 548609 w 696"/>
                <a:gd name="T87" fmla="*/ 949935 h 1671"/>
                <a:gd name="T88" fmla="*/ 583552 w 696"/>
                <a:gd name="T89" fmla="*/ 958379 h 1671"/>
                <a:gd name="T90" fmla="*/ 589667 w 696"/>
                <a:gd name="T91" fmla="*/ 994265 h 1671"/>
                <a:gd name="T92" fmla="*/ 529390 w 696"/>
                <a:gd name="T93" fmla="*/ 1032263 h 1671"/>
                <a:gd name="T94" fmla="*/ 468239 w 696"/>
                <a:gd name="T95" fmla="*/ 1060761 h 1671"/>
                <a:gd name="T96" fmla="*/ 320604 w 696"/>
                <a:gd name="T97" fmla="*/ 1105091 h 1671"/>
                <a:gd name="T98" fmla="*/ 228878 w 696"/>
                <a:gd name="T99" fmla="*/ 1153644 h 1671"/>
                <a:gd name="T100" fmla="*/ 220142 w 696"/>
                <a:gd name="T101" fmla="*/ 1195863 h 1671"/>
                <a:gd name="T102" fmla="*/ 241108 w 696"/>
                <a:gd name="T103" fmla="*/ 1243360 h 1671"/>
                <a:gd name="T104" fmla="*/ 286534 w 696"/>
                <a:gd name="T105" fmla="*/ 1302467 h 1671"/>
                <a:gd name="T106" fmla="*/ 294397 w 696"/>
                <a:gd name="T107" fmla="*/ 1317243 h 1671"/>
                <a:gd name="T108" fmla="*/ 294397 w 696"/>
                <a:gd name="T109" fmla="*/ 1325687 h 1671"/>
                <a:gd name="T110" fmla="*/ 264695 w 696"/>
                <a:gd name="T111" fmla="*/ 1400627 h 1671"/>
                <a:gd name="T112" fmla="*/ 250718 w 696"/>
                <a:gd name="T113" fmla="*/ 1480843 h 1671"/>
                <a:gd name="T114" fmla="*/ 267316 w 696"/>
                <a:gd name="T115" fmla="*/ 1562116 h 1671"/>
                <a:gd name="T116" fmla="*/ 278672 w 696"/>
                <a:gd name="T117" fmla="*/ 1608557 h 167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96"/>
                <a:gd name="T178" fmla="*/ 0 h 1671"/>
                <a:gd name="T179" fmla="*/ 696 w 696"/>
                <a:gd name="T180" fmla="*/ 1671 h 167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96" h="1671">
                  <a:moveTo>
                    <a:pt x="320" y="1671"/>
                  </a:moveTo>
                  <a:lnTo>
                    <a:pt x="342" y="1671"/>
                  </a:lnTo>
                  <a:lnTo>
                    <a:pt x="344" y="1562"/>
                  </a:lnTo>
                  <a:lnTo>
                    <a:pt x="344" y="1560"/>
                  </a:lnTo>
                  <a:lnTo>
                    <a:pt x="339" y="1520"/>
                  </a:lnTo>
                  <a:lnTo>
                    <a:pt x="339" y="1516"/>
                  </a:lnTo>
                  <a:lnTo>
                    <a:pt x="327" y="1466"/>
                  </a:lnTo>
                  <a:lnTo>
                    <a:pt x="326" y="1466"/>
                  </a:lnTo>
                  <a:lnTo>
                    <a:pt x="315" y="1434"/>
                  </a:lnTo>
                  <a:lnTo>
                    <a:pt x="305" y="1440"/>
                  </a:lnTo>
                  <a:lnTo>
                    <a:pt x="316" y="1436"/>
                  </a:lnTo>
                  <a:lnTo>
                    <a:pt x="309" y="1401"/>
                  </a:lnTo>
                  <a:lnTo>
                    <a:pt x="298" y="1405"/>
                  </a:lnTo>
                  <a:lnTo>
                    <a:pt x="309" y="1407"/>
                  </a:lnTo>
                  <a:lnTo>
                    <a:pt x="312" y="1375"/>
                  </a:lnTo>
                  <a:lnTo>
                    <a:pt x="301" y="1373"/>
                  </a:lnTo>
                  <a:lnTo>
                    <a:pt x="310" y="1379"/>
                  </a:lnTo>
                  <a:lnTo>
                    <a:pt x="310" y="1381"/>
                  </a:lnTo>
                  <a:lnTo>
                    <a:pt x="323" y="1341"/>
                  </a:lnTo>
                  <a:lnTo>
                    <a:pt x="313" y="1333"/>
                  </a:lnTo>
                  <a:lnTo>
                    <a:pt x="321" y="1343"/>
                  </a:lnTo>
                  <a:lnTo>
                    <a:pt x="352" y="1286"/>
                  </a:lnTo>
                  <a:lnTo>
                    <a:pt x="353" y="1282"/>
                  </a:lnTo>
                  <a:lnTo>
                    <a:pt x="355" y="1280"/>
                  </a:lnTo>
                  <a:lnTo>
                    <a:pt x="358" y="1264"/>
                  </a:lnTo>
                  <a:lnTo>
                    <a:pt x="358" y="1260"/>
                  </a:lnTo>
                  <a:lnTo>
                    <a:pt x="358" y="1242"/>
                  </a:lnTo>
                  <a:lnTo>
                    <a:pt x="356" y="1236"/>
                  </a:lnTo>
                  <a:lnTo>
                    <a:pt x="355" y="1232"/>
                  </a:lnTo>
                  <a:lnTo>
                    <a:pt x="344" y="1212"/>
                  </a:lnTo>
                  <a:lnTo>
                    <a:pt x="330" y="1192"/>
                  </a:lnTo>
                  <a:lnTo>
                    <a:pt x="330" y="1190"/>
                  </a:lnTo>
                  <a:lnTo>
                    <a:pt x="328" y="1190"/>
                  </a:lnTo>
                  <a:lnTo>
                    <a:pt x="291" y="1154"/>
                  </a:lnTo>
                  <a:lnTo>
                    <a:pt x="284" y="1166"/>
                  </a:lnTo>
                  <a:lnTo>
                    <a:pt x="292" y="1156"/>
                  </a:lnTo>
                  <a:lnTo>
                    <a:pt x="278" y="1137"/>
                  </a:lnTo>
                  <a:lnTo>
                    <a:pt x="270" y="1146"/>
                  </a:lnTo>
                  <a:lnTo>
                    <a:pt x="280" y="1139"/>
                  </a:lnTo>
                  <a:lnTo>
                    <a:pt x="271" y="1119"/>
                  </a:lnTo>
                  <a:lnTo>
                    <a:pt x="262" y="1127"/>
                  </a:lnTo>
                  <a:lnTo>
                    <a:pt x="271" y="1133"/>
                  </a:lnTo>
                  <a:lnTo>
                    <a:pt x="273" y="1127"/>
                  </a:lnTo>
                  <a:lnTo>
                    <a:pt x="271" y="1121"/>
                  </a:lnTo>
                  <a:lnTo>
                    <a:pt x="271" y="1135"/>
                  </a:lnTo>
                  <a:lnTo>
                    <a:pt x="280" y="1113"/>
                  </a:lnTo>
                  <a:lnTo>
                    <a:pt x="270" y="1105"/>
                  </a:lnTo>
                  <a:lnTo>
                    <a:pt x="274" y="1119"/>
                  </a:lnTo>
                  <a:lnTo>
                    <a:pt x="278" y="1117"/>
                  </a:lnTo>
                  <a:lnTo>
                    <a:pt x="274" y="1121"/>
                  </a:lnTo>
                  <a:lnTo>
                    <a:pt x="316" y="1097"/>
                  </a:lnTo>
                  <a:lnTo>
                    <a:pt x="312" y="1081"/>
                  </a:lnTo>
                  <a:lnTo>
                    <a:pt x="315" y="1097"/>
                  </a:lnTo>
                  <a:lnTo>
                    <a:pt x="373" y="1077"/>
                  </a:lnTo>
                  <a:lnTo>
                    <a:pt x="370" y="1061"/>
                  </a:lnTo>
                  <a:lnTo>
                    <a:pt x="373" y="1077"/>
                  </a:lnTo>
                  <a:lnTo>
                    <a:pt x="480" y="1051"/>
                  </a:lnTo>
                  <a:lnTo>
                    <a:pt x="541" y="1035"/>
                  </a:lnTo>
                  <a:lnTo>
                    <a:pt x="613" y="1007"/>
                  </a:lnTo>
                  <a:lnTo>
                    <a:pt x="614" y="1007"/>
                  </a:lnTo>
                  <a:lnTo>
                    <a:pt x="689" y="964"/>
                  </a:lnTo>
                  <a:lnTo>
                    <a:pt x="689" y="962"/>
                  </a:lnTo>
                  <a:lnTo>
                    <a:pt x="693" y="960"/>
                  </a:lnTo>
                  <a:lnTo>
                    <a:pt x="695" y="954"/>
                  </a:lnTo>
                  <a:lnTo>
                    <a:pt x="696" y="948"/>
                  </a:lnTo>
                  <a:lnTo>
                    <a:pt x="695" y="942"/>
                  </a:lnTo>
                  <a:lnTo>
                    <a:pt x="695" y="940"/>
                  </a:lnTo>
                  <a:lnTo>
                    <a:pt x="678" y="900"/>
                  </a:lnTo>
                  <a:lnTo>
                    <a:pt x="677" y="896"/>
                  </a:lnTo>
                  <a:lnTo>
                    <a:pt x="672" y="894"/>
                  </a:lnTo>
                  <a:lnTo>
                    <a:pt x="634" y="870"/>
                  </a:lnTo>
                  <a:lnTo>
                    <a:pt x="631" y="868"/>
                  </a:lnTo>
                  <a:lnTo>
                    <a:pt x="542" y="849"/>
                  </a:lnTo>
                  <a:lnTo>
                    <a:pt x="541" y="864"/>
                  </a:lnTo>
                  <a:lnTo>
                    <a:pt x="543" y="851"/>
                  </a:lnTo>
                  <a:lnTo>
                    <a:pt x="457" y="827"/>
                  </a:lnTo>
                  <a:lnTo>
                    <a:pt x="456" y="825"/>
                  </a:lnTo>
                  <a:lnTo>
                    <a:pt x="334" y="805"/>
                  </a:lnTo>
                  <a:lnTo>
                    <a:pt x="333" y="821"/>
                  </a:lnTo>
                  <a:lnTo>
                    <a:pt x="335" y="807"/>
                  </a:lnTo>
                  <a:lnTo>
                    <a:pt x="231" y="773"/>
                  </a:lnTo>
                  <a:lnTo>
                    <a:pt x="230" y="771"/>
                  </a:lnTo>
                  <a:lnTo>
                    <a:pt x="138" y="753"/>
                  </a:lnTo>
                  <a:lnTo>
                    <a:pt x="137" y="769"/>
                  </a:lnTo>
                  <a:lnTo>
                    <a:pt x="140" y="755"/>
                  </a:lnTo>
                  <a:lnTo>
                    <a:pt x="76" y="737"/>
                  </a:lnTo>
                  <a:lnTo>
                    <a:pt x="73" y="751"/>
                  </a:lnTo>
                  <a:lnTo>
                    <a:pt x="76" y="737"/>
                  </a:lnTo>
                  <a:lnTo>
                    <a:pt x="13" y="715"/>
                  </a:lnTo>
                  <a:lnTo>
                    <a:pt x="11" y="729"/>
                  </a:lnTo>
                  <a:lnTo>
                    <a:pt x="20" y="735"/>
                  </a:lnTo>
                  <a:lnTo>
                    <a:pt x="22" y="729"/>
                  </a:lnTo>
                  <a:lnTo>
                    <a:pt x="20" y="723"/>
                  </a:lnTo>
                  <a:lnTo>
                    <a:pt x="19" y="717"/>
                  </a:lnTo>
                  <a:lnTo>
                    <a:pt x="15" y="715"/>
                  </a:lnTo>
                  <a:lnTo>
                    <a:pt x="19" y="741"/>
                  </a:lnTo>
                  <a:lnTo>
                    <a:pt x="44" y="702"/>
                  </a:lnTo>
                  <a:lnTo>
                    <a:pt x="36" y="690"/>
                  </a:lnTo>
                  <a:lnTo>
                    <a:pt x="40" y="705"/>
                  </a:lnTo>
                  <a:lnTo>
                    <a:pt x="117" y="668"/>
                  </a:lnTo>
                  <a:lnTo>
                    <a:pt x="113" y="652"/>
                  </a:lnTo>
                  <a:lnTo>
                    <a:pt x="116" y="668"/>
                  </a:lnTo>
                  <a:lnTo>
                    <a:pt x="163" y="650"/>
                  </a:lnTo>
                  <a:lnTo>
                    <a:pt x="212" y="632"/>
                  </a:lnTo>
                  <a:lnTo>
                    <a:pt x="242" y="620"/>
                  </a:lnTo>
                  <a:lnTo>
                    <a:pt x="240" y="604"/>
                  </a:lnTo>
                  <a:lnTo>
                    <a:pt x="241" y="620"/>
                  </a:lnTo>
                  <a:lnTo>
                    <a:pt x="337" y="598"/>
                  </a:lnTo>
                  <a:lnTo>
                    <a:pt x="339" y="598"/>
                  </a:lnTo>
                  <a:lnTo>
                    <a:pt x="381" y="578"/>
                  </a:lnTo>
                  <a:lnTo>
                    <a:pt x="384" y="576"/>
                  </a:lnTo>
                  <a:lnTo>
                    <a:pt x="409" y="553"/>
                  </a:lnTo>
                  <a:lnTo>
                    <a:pt x="410" y="551"/>
                  </a:lnTo>
                  <a:lnTo>
                    <a:pt x="412" y="545"/>
                  </a:lnTo>
                  <a:lnTo>
                    <a:pt x="413" y="539"/>
                  </a:lnTo>
                  <a:lnTo>
                    <a:pt x="413" y="503"/>
                  </a:lnTo>
                  <a:lnTo>
                    <a:pt x="412" y="497"/>
                  </a:lnTo>
                  <a:lnTo>
                    <a:pt x="410" y="493"/>
                  </a:lnTo>
                  <a:lnTo>
                    <a:pt x="382" y="445"/>
                  </a:lnTo>
                  <a:lnTo>
                    <a:pt x="360" y="414"/>
                  </a:lnTo>
                  <a:lnTo>
                    <a:pt x="352" y="423"/>
                  </a:lnTo>
                  <a:lnTo>
                    <a:pt x="363" y="419"/>
                  </a:lnTo>
                  <a:lnTo>
                    <a:pt x="352" y="356"/>
                  </a:lnTo>
                  <a:lnTo>
                    <a:pt x="341" y="360"/>
                  </a:lnTo>
                  <a:lnTo>
                    <a:pt x="352" y="362"/>
                  </a:lnTo>
                  <a:lnTo>
                    <a:pt x="355" y="322"/>
                  </a:lnTo>
                  <a:lnTo>
                    <a:pt x="344" y="320"/>
                  </a:lnTo>
                  <a:lnTo>
                    <a:pt x="355" y="326"/>
                  </a:lnTo>
                  <a:lnTo>
                    <a:pt x="360" y="302"/>
                  </a:lnTo>
                  <a:lnTo>
                    <a:pt x="349" y="296"/>
                  </a:lnTo>
                  <a:lnTo>
                    <a:pt x="359" y="304"/>
                  </a:lnTo>
                  <a:lnTo>
                    <a:pt x="370" y="276"/>
                  </a:lnTo>
                  <a:lnTo>
                    <a:pt x="371" y="274"/>
                  </a:lnTo>
                  <a:lnTo>
                    <a:pt x="388" y="215"/>
                  </a:lnTo>
                  <a:lnTo>
                    <a:pt x="388" y="209"/>
                  </a:lnTo>
                  <a:lnTo>
                    <a:pt x="388" y="205"/>
                  </a:lnTo>
                  <a:lnTo>
                    <a:pt x="371" y="125"/>
                  </a:lnTo>
                  <a:lnTo>
                    <a:pt x="360" y="129"/>
                  </a:lnTo>
                  <a:lnTo>
                    <a:pt x="371" y="127"/>
                  </a:lnTo>
                  <a:lnTo>
                    <a:pt x="355" y="0"/>
                  </a:lnTo>
                  <a:lnTo>
                    <a:pt x="334" y="6"/>
                  </a:lnTo>
                  <a:lnTo>
                    <a:pt x="351" y="133"/>
                  </a:lnTo>
                  <a:lnTo>
                    <a:pt x="351" y="135"/>
                  </a:lnTo>
                  <a:lnTo>
                    <a:pt x="367" y="215"/>
                  </a:lnTo>
                  <a:lnTo>
                    <a:pt x="366" y="209"/>
                  </a:lnTo>
                  <a:lnTo>
                    <a:pt x="377" y="209"/>
                  </a:lnTo>
                  <a:lnTo>
                    <a:pt x="367" y="203"/>
                  </a:lnTo>
                  <a:lnTo>
                    <a:pt x="351" y="263"/>
                  </a:lnTo>
                  <a:lnTo>
                    <a:pt x="360" y="269"/>
                  </a:lnTo>
                  <a:lnTo>
                    <a:pt x="351" y="261"/>
                  </a:lnTo>
                  <a:lnTo>
                    <a:pt x="339" y="288"/>
                  </a:lnTo>
                  <a:lnTo>
                    <a:pt x="339" y="292"/>
                  </a:lnTo>
                  <a:lnTo>
                    <a:pt x="334" y="316"/>
                  </a:lnTo>
                  <a:lnTo>
                    <a:pt x="333" y="320"/>
                  </a:lnTo>
                  <a:lnTo>
                    <a:pt x="333" y="318"/>
                  </a:lnTo>
                  <a:lnTo>
                    <a:pt x="330" y="358"/>
                  </a:lnTo>
                  <a:lnTo>
                    <a:pt x="330" y="360"/>
                  </a:lnTo>
                  <a:lnTo>
                    <a:pt x="331" y="364"/>
                  </a:lnTo>
                  <a:lnTo>
                    <a:pt x="342" y="427"/>
                  </a:lnTo>
                  <a:lnTo>
                    <a:pt x="342" y="429"/>
                  </a:lnTo>
                  <a:lnTo>
                    <a:pt x="345" y="435"/>
                  </a:lnTo>
                  <a:lnTo>
                    <a:pt x="367" y="467"/>
                  </a:lnTo>
                  <a:lnTo>
                    <a:pt x="374" y="455"/>
                  </a:lnTo>
                  <a:lnTo>
                    <a:pt x="366" y="465"/>
                  </a:lnTo>
                  <a:lnTo>
                    <a:pt x="394" y="513"/>
                  </a:lnTo>
                  <a:lnTo>
                    <a:pt x="391" y="503"/>
                  </a:lnTo>
                  <a:lnTo>
                    <a:pt x="392" y="509"/>
                  </a:lnTo>
                  <a:lnTo>
                    <a:pt x="402" y="503"/>
                  </a:lnTo>
                  <a:lnTo>
                    <a:pt x="391" y="503"/>
                  </a:lnTo>
                  <a:lnTo>
                    <a:pt x="391" y="539"/>
                  </a:lnTo>
                  <a:lnTo>
                    <a:pt x="394" y="527"/>
                  </a:lnTo>
                  <a:lnTo>
                    <a:pt x="392" y="533"/>
                  </a:lnTo>
                  <a:lnTo>
                    <a:pt x="391" y="539"/>
                  </a:lnTo>
                  <a:lnTo>
                    <a:pt x="402" y="539"/>
                  </a:lnTo>
                  <a:lnTo>
                    <a:pt x="396" y="527"/>
                  </a:lnTo>
                  <a:lnTo>
                    <a:pt x="371" y="551"/>
                  </a:lnTo>
                  <a:lnTo>
                    <a:pt x="377" y="562"/>
                  </a:lnTo>
                  <a:lnTo>
                    <a:pt x="374" y="549"/>
                  </a:lnTo>
                  <a:lnTo>
                    <a:pt x="333" y="568"/>
                  </a:lnTo>
                  <a:lnTo>
                    <a:pt x="335" y="582"/>
                  </a:lnTo>
                  <a:lnTo>
                    <a:pt x="334" y="566"/>
                  </a:lnTo>
                  <a:lnTo>
                    <a:pt x="238" y="588"/>
                  </a:lnTo>
                  <a:lnTo>
                    <a:pt x="237" y="590"/>
                  </a:lnTo>
                  <a:lnTo>
                    <a:pt x="206" y="602"/>
                  </a:lnTo>
                  <a:lnTo>
                    <a:pt x="158" y="620"/>
                  </a:lnTo>
                  <a:lnTo>
                    <a:pt x="111" y="638"/>
                  </a:lnTo>
                  <a:lnTo>
                    <a:pt x="33" y="676"/>
                  </a:lnTo>
                  <a:lnTo>
                    <a:pt x="31" y="676"/>
                  </a:lnTo>
                  <a:lnTo>
                    <a:pt x="27" y="678"/>
                  </a:lnTo>
                  <a:lnTo>
                    <a:pt x="27" y="680"/>
                  </a:lnTo>
                  <a:lnTo>
                    <a:pt x="2" y="719"/>
                  </a:lnTo>
                  <a:lnTo>
                    <a:pt x="1" y="723"/>
                  </a:lnTo>
                  <a:lnTo>
                    <a:pt x="0" y="729"/>
                  </a:lnTo>
                  <a:lnTo>
                    <a:pt x="1" y="735"/>
                  </a:lnTo>
                  <a:lnTo>
                    <a:pt x="2" y="741"/>
                  </a:lnTo>
                  <a:lnTo>
                    <a:pt x="7" y="743"/>
                  </a:lnTo>
                  <a:lnTo>
                    <a:pt x="8" y="745"/>
                  </a:lnTo>
                  <a:lnTo>
                    <a:pt x="70" y="767"/>
                  </a:lnTo>
                  <a:lnTo>
                    <a:pt x="72" y="767"/>
                  </a:lnTo>
                  <a:lnTo>
                    <a:pt x="136" y="785"/>
                  </a:lnTo>
                  <a:lnTo>
                    <a:pt x="227" y="803"/>
                  </a:lnTo>
                  <a:lnTo>
                    <a:pt x="228" y="787"/>
                  </a:lnTo>
                  <a:lnTo>
                    <a:pt x="227" y="803"/>
                  </a:lnTo>
                  <a:lnTo>
                    <a:pt x="331" y="837"/>
                  </a:lnTo>
                  <a:lnTo>
                    <a:pt x="453" y="856"/>
                  </a:lnTo>
                  <a:lnTo>
                    <a:pt x="455" y="841"/>
                  </a:lnTo>
                  <a:lnTo>
                    <a:pt x="453" y="856"/>
                  </a:lnTo>
                  <a:lnTo>
                    <a:pt x="539" y="880"/>
                  </a:lnTo>
                  <a:lnTo>
                    <a:pt x="628" y="900"/>
                  </a:lnTo>
                  <a:lnTo>
                    <a:pt x="629" y="884"/>
                  </a:lnTo>
                  <a:lnTo>
                    <a:pt x="625" y="900"/>
                  </a:lnTo>
                  <a:lnTo>
                    <a:pt x="664" y="924"/>
                  </a:lnTo>
                  <a:lnTo>
                    <a:pt x="660" y="920"/>
                  </a:lnTo>
                  <a:lnTo>
                    <a:pt x="668" y="908"/>
                  </a:lnTo>
                  <a:lnTo>
                    <a:pt x="659" y="916"/>
                  </a:lnTo>
                  <a:lnTo>
                    <a:pt x="675" y="956"/>
                  </a:lnTo>
                  <a:lnTo>
                    <a:pt x="681" y="934"/>
                  </a:lnTo>
                  <a:lnTo>
                    <a:pt x="677" y="936"/>
                  </a:lnTo>
                  <a:lnTo>
                    <a:pt x="675" y="942"/>
                  </a:lnTo>
                  <a:lnTo>
                    <a:pt x="674" y="948"/>
                  </a:lnTo>
                  <a:lnTo>
                    <a:pt x="675" y="954"/>
                  </a:lnTo>
                  <a:lnTo>
                    <a:pt x="685" y="948"/>
                  </a:lnTo>
                  <a:lnTo>
                    <a:pt x="681" y="934"/>
                  </a:lnTo>
                  <a:lnTo>
                    <a:pt x="606" y="978"/>
                  </a:lnTo>
                  <a:lnTo>
                    <a:pt x="610" y="992"/>
                  </a:lnTo>
                  <a:lnTo>
                    <a:pt x="607" y="978"/>
                  </a:lnTo>
                  <a:lnTo>
                    <a:pt x="535" y="1005"/>
                  </a:lnTo>
                  <a:lnTo>
                    <a:pt x="538" y="1019"/>
                  </a:lnTo>
                  <a:lnTo>
                    <a:pt x="536" y="1005"/>
                  </a:lnTo>
                  <a:lnTo>
                    <a:pt x="475" y="1021"/>
                  </a:lnTo>
                  <a:lnTo>
                    <a:pt x="477" y="1035"/>
                  </a:lnTo>
                  <a:lnTo>
                    <a:pt x="475" y="1019"/>
                  </a:lnTo>
                  <a:lnTo>
                    <a:pt x="369" y="1045"/>
                  </a:lnTo>
                  <a:lnTo>
                    <a:pt x="367" y="1047"/>
                  </a:lnTo>
                  <a:lnTo>
                    <a:pt x="309" y="1067"/>
                  </a:lnTo>
                  <a:lnTo>
                    <a:pt x="308" y="1067"/>
                  </a:lnTo>
                  <a:lnTo>
                    <a:pt x="266" y="1091"/>
                  </a:lnTo>
                  <a:lnTo>
                    <a:pt x="262" y="1093"/>
                  </a:lnTo>
                  <a:lnTo>
                    <a:pt x="260" y="1097"/>
                  </a:lnTo>
                  <a:lnTo>
                    <a:pt x="252" y="1119"/>
                  </a:lnTo>
                  <a:lnTo>
                    <a:pt x="252" y="1121"/>
                  </a:lnTo>
                  <a:lnTo>
                    <a:pt x="251" y="1127"/>
                  </a:lnTo>
                  <a:lnTo>
                    <a:pt x="252" y="1133"/>
                  </a:lnTo>
                  <a:lnTo>
                    <a:pt x="252" y="1135"/>
                  </a:lnTo>
                  <a:lnTo>
                    <a:pt x="260" y="1154"/>
                  </a:lnTo>
                  <a:lnTo>
                    <a:pt x="263" y="1158"/>
                  </a:lnTo>
                  <a:lnTo>
                    <a:pt x="277" y="1178"/>
                  </a:lnTo>
                  <a:lnTo>
                    <a:pt x="276" y="1178"/>
                  </a:lnTo>
                  <a:lnTo>
                    <a:pt x="278" y="1180"/>
                  </a:lnTo>
                  <a:lnTo>
                    <a:pt x="316" y="1216"/>
                  </a:lnTo>
                  <a:lnTo>
                    <a:pt x="321" y="1202"/>
                  </a:lnTo>
                  <a:lnTo>
                    <a:pt x="315" y="1214"/>
                  </a:lnTo>
                  <a:lnTo>
                    <a:pt x="328" y="1234"/>
                  </a:lnTo>
                  <a:lnTo>
                    <a:pt x="335" y="1222"/>
                  </a:lnTo>
                  <a:lnTo>
                    <a:pt x="327" y="1232"/>
                  </a:lnTo>
                  <a:lnTo>
                    <a:pt x="338" y="1252"/>
                  </a:lnTo>
                  <a:lnTo>
                    <a:pt x="335" y="1242"/>
                  </a:lnTo>
                  <a:lnTo>
                    <a:pt x="337" y="1248"/>
                  </a:lnTo>
                  <a:lnTo>
                    <a:pt x="346" y="1242"/>
                  </a:lnTo>
                  <a:lnTo>
                    <a:pt x="335" y="1242"/>
                  </a:lnTo>
                  <a:lnTo>
                    <a:pt x="335" y="1260"/>
                  </a:lnTo>
                  <a:lnTo>
                    <a:pt x="346" y="1260"/>
                  </a:lnTo>
                  <a:lnTo>
                    <a:pt x="337" y="1256"/>
                  </a:lnTo>
                  <a:lnTo>
                    <a:pt x="334" y="1272"/>
                  </a:lnTo>
                  <a:lnTo>
                    <a:pt x="344" y="1276"/>
                  </a:lnTo>
                  <a:lnTo>
                    <a:pt x="335" y="1266"/>
                  </a:lnTo>
                  <a:lnTo>
                    <a:pt x="305" y="1323"/>
                  </a:lnTo>
                  <a:lnTo>
                    <a:pt x="303" y="1327"/>
                  </a:lnTo>
                  <a:lnTo>
                    <a:pt x="291" y="1367"/>
                  </a:lnTo>
                  <a:lnTo>
                    <a:pt x="290" y="1373"/>
                  </a:lnTo>
                  <a:lnTo>
                    <a:pt x="290" y="1371"/>
                  </a:lnTo>
                  <a:lnTo>
                    <a:pt x="287" y="1403"/>
                  </a:lnTo>
                  <a:lnTo>
                    <a:pt x="287" y="1405"/>
                  </a:lnTo>
                  <a:lnTo>
                    <a:pt x="288" y="1409"/>
                  </a:lnTo>
                  <a:lnTo>
                    <a:pt x="295" y="1444"/>
                  </a:lnTo>
                  <a:lnTo>
                    <a:pt x="295" y="1448"/>
                  </a:lnTo>
                  <a:lnTo>
                    <a:pt x="306" y="1480"/>
                  </a:lnTo>
                  <a:lnTo>
                    <a:pt x="316" y="1472"/>
                  </a:lnTo>
                  <a:lnTo>
                    <a:pt x="306" y="1478"/>
                  </a:lnTo>
                  <a:lnTo>
                    <a:pt x="319" y="1528"/>
                  </a:lnTo>
                  <a:lnTo>
                    <a:pt x="328" y="1522"/>
                  </a:lnTo>
                  <a:lnTo>
                    <a:pt x="319" y="1524"/>
                  </a:lnTo>
                  <a:lnTo>
                    <a:pt x="323" y="1564"/>
                  </a:lnTo>
                  <a:lnTo>
                    <a:pt x="333" y="1562"/>
                  </a:lnTo>
                  <a:lnTo>
                    <a:pt x="321" y="1562"/>
                  </a:lnTo>
                  <a:lnTo>
                    <a:pt x="320" y="1671"/>
                  </a:lnTo>
                  <a:close/>
                </a:path>
              </a:pathLst>
            </a:custGeom>
            <a:solidFill>
              <a:srgbClr val="FF0000"/>
            </a:solidFill>
            <a:ln w="9525">
              <a:noFill/>
              <a:round/>
              <a:headEnd/>
              <a:tailEnd/>
            </a:ln>
          </p:spPr>
          <p:txBody>
            <a:bodyPr/>
            <a:lstStyle/>
            <a:p>
              <a:endParaRPr lang="en-US"/>
            </a:p>
          </p:txBody>
        </p:sp>
        <p:sp>
          <p:nvSpPr>
            <p:cNvPr id="46" name="Line 51"/>
            <p:cNvSpPr>
              <a:spLocks noChangeShapeType="1"/>
            </p:cNvSpPr>
            <p:nvPr/>
          </p:nvSpPr>
          <p:spPr bwMode="auto">
            <a:xfrm>
              <a:off x="8264525" y="1852612"/>
              <a:ext cx="9525" cy="2376488"/>
            </a:xfrm>
            <a:prstGeom prst="line">
              <a:avLst/>
            </a:prstGeom>
            <a:solidFill>
              <a:schemeClr val="tx1"/>
            </a:solidFill>
            <a:ln w="6350">
              <a:solidFill>
                <a:schemeClr val="tx1"/>
              </a:solidFill>
              <a:round/>
              <a:headEnd/>
              <a:tailEnd/>
            </a:ln>
          </p:spPr>
          <p:txBody>
            <a:bodyPr/>
            <a:lstStyle/>
            <a:p>
              <a:endParaRPr lang="en-US"/>
            </a:p>
          </p:txBody>
        </p:sp>
        <p:cxnSp>
          <p:nvCxnSpPr>
            <p:cNvPr id="53" name="Elbow Connector 52"/>
            <p:cNvCxnSpPr/>
            <p:nvPr/>
          </p:nvCxnSpPr>
          <p:spPr>
            <a:xfrm rot="16200000" flipH="1">
              <a:off x="4213540" y="2937335"/>
              <a:ext cx="2495695" cy="354824"/>
            </a:xfrm>
            <a:prstGeom prst="bentConnector3">
              <a:avLst>
                <a:gd name="adj1" fmla="val 41609"/>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Rectangle 40"/>
          <p:cNvSpPr>
            <a:spLocks noChangeArrowheads="1"/>
          </p:cNvSpPr>
          <p:nvPr/>
        </p:nvSpPr>
        <p:spPr bwMode="auto">
          <a:xfrm>
            <a:off x="4953000" y="1478859"/>
            <a:ext cx="710131" cy="184666"/>
          </a:xfrm>
          <a:prstGeom prst="rect">
            <a:avLst/>
          </a:prstGeom>
          <a:noFill/>
          <a:ln w="9525">
            <a:noFill/>
            <a:miter lim="800000"/>
            <a:headEnd/>
            <a:tailEnd/>
          </a:ln>
        </p:spPr>
        <p:txBody>
          <a:bodyPr wrap="none" lIns="0" tIns="0" rIns="0" bIns="0">
            <a:spAutoFit/>
          </a:bodyPr>
          <a:lstStyle/>
          <a:p>
            <a:r>
              <a:rPr lang="en-US" sz="1200" b="1" dirty="0" smtClean="0"/>
              <a:t>Impedance</a:t>
            </a:r>
            <a:endParaRPr lang="en-US" sz="3200" b="1" dirty="0"/>
          </a:p>
        </p:txBody>
      </p:sp>
      <p:sp>
        <p:nvSpPr>
          <p:cNvPr id="58" name="Rectangle 21"/>
          <p:cNvSpPr>
            <a:spLocks noChangeArrowheads="1"/>
          </p:cNvSpPr>
          <p:nvPr/>
        </p:nvSpPr>
        <p:spPr bwMode="auto">
          <a:xfrm>
            <a:off x="7145350" y="1355749"/>
            <a:ext cx="762000" cy="430887"/>
          </a:xfrm>
          <a:prstGeom prst="rect">
            <a:avLst/>
          </a:prstGeom>
          <a:noFill/>
          <a:ln w="9525">
            <a:noFill/>
            <a:miter lim="800000"/>
            <a:headEnd/>
            <a:tailEnd/>
          </a:ln>
        </p:spPr>
        <p:txBody>
          <a:bodyPr wrap="square" lIns="0" tIns="0" rIns="0" bIns="0">
            <a:spAutoFit/>
          </a:bodyPr>
          <a:lstStyle/>
          <a:p>
            <a:pPr algn="ctr"/>
            <a:r>
              <a:rPr lang="en-US" sz="1400" b="1" dirty="0" smtClean="0"/>
              <a:t>Zero Phase</a:t>
            </a:r>
            <a:endParaRPr lang="en-US" sz="1400" b="1" dirty="0"/>
          </a:p>
        </p:txBody>
      </p:sp>
      <p:sp>
        <p:nvSpPr>
          <p:cNvPr id="59" name="Rectangle 21"/>
          <p:cNvSpPr>
            <a:spLocks noChangeArrowheads="1"/>
          </p:cNvSpPr>
          <p:nvPr/>
        </p:nvSpPr>
        <p:spPr bwMode="auto">
          <a:xfrm>
            <a:off x="7848600" y="1355749"/>
            <a:ext cx="914400" cy="430887"/>
          </a:xfrm>
          <a:prstGeom prst="rect">
            <a:avLst/>
          </a:prstGeom>
          <a:noFill/>
          <a:ln w="9525">
            <a:noFill/>
            <a:miter lim="800000"/>
            <a:headEnd/>
            <a:tailEnd/>
          </a:ln>
        </p:spPr>
        <p:txBody>
          <a:bodyPr wrap="square" lIns="0" tIns="0" rIns="0" bIns="0">
            <a:spAutoFit/>
          </a:bodyPr>
          <a:lstStyle/>
          <a:p>
            <a:pPr algn="ctr"/>
            <a:r>
              <a:rPr lang="en-US" sz="1400" b="1" dirty="0" smtClean="0"/>
              <a:t>Quadrature</a:t>
            </a:r>
          </a:p>
          <a:p>
            <a:pPr algn="ctr"/>
            <a:r>
              <a:rPr lang="en-US" sz="1400" b="1" dirty="0" smtClean="0"/>
              <a:t>Phase</a:t>
            </a:r>
            <a:endParaRPr lang="en-US" sz="1400" b="1" dirty="0"/>
          </a:p>
        </p:txBody>
      </p:sp>
      <p:sp>
        <p:nvSpPr>
          <p:cNvPr id="61" name="Rectangle 21"/>
          <p:cNvSpPr>
            <a:spLocks noChangeArrowheads="1"/>
          </p:cNvSpPr>
          <p:nvPr/>
        </p:nvSpPr>
        <p:spPr bwMode="auto">
          <a:xfrm>
            <a:off x="5562600" y="876300"/>
            <a:ext cx="2971800" cy="276999"/>
          </a:xfrm>
          <a:prstGeom prst="rect">
            <a:avLst/>
          </a:prstGeom>
          <a:noFill/>
          <a:ln w="9525">
            <a:noFill/>
            <a:miter lim="800000"/>
            <a:headEnd/>
            <a:tailEnd/>
          </a:ln>
        </p:spPr>
        <p:txBody>
          <a:bodyPr wrap="square" lIns="0" tIns="0" rIns="0" bIns="0">
            <a:spAutoFit/>
          </a:bodyPr>
          <a:lstStyle/>
          <a:p>
            <a:pPr algn="ctr"/>
            <a:r>
              <a:rPr lang="en-US" b="1" dirty="0" smtClean="0"/>
              <a:t>Common Wavelet Shapes</a:t>
            </a:r>
            <a:endParaRPr lang="en-US" b="1" dirty="0"/>
          </a:p>
        </p:txBody>
      </p:sp>
      <p:sp>
        <p:nvSpPr>
          <p:cNvPr id="63" name="Rectangle 62"/>
          <p:cNvSpPr/>
          <p:nvPr/>
        </p:nvSpPr>
        <p:spPr>
          <a:xfrm>
            <a:off x="304800" y="1028700"/>
            <a:ext cx="3200400" cy="4231928"/>
          </a:xfrm>
          <a:prstGeom prst="rect">
            <a:avLst/>
          </a:prstGeom>
        </p:spPr>
        <p:txBody>
          <a:bodyPr wrap="square">
            <a:spAutoFit/>
          </a:bodyPr>
          <a:lstStyle/>
          <a:p>
            <a:pPr>
              <a:spcAft>
                <a:spcPts val="1200"/>
              </a:spcAft>
            </a:pPr>
            <a:r>
              <a:rPr lang="en-US" sz="1400" dirty="0" smtClean="0"/>
              <a:t>Two options for defining a wavelet:</a:t>
            </a:r>
          </a:p>
          <a:p>
            <a:pPr marL="342900" indent="-342900">
              <a:spcAft>
                <a:spcPts val="600"/>
              </a:spcAft>
              <a:buFont typeface="+mj-lt"/>
              <a:buAutoNum type="arabicPeriod"/>
            </a:pPr>
            <a:r>
              <a:rPr lang="en-US" sz="1400" dirty="0" smtClean="0"/>
              <a:t>Use software that estimates the Wavelet based on a ‘window’ of the real seismic data at the well (recommended)</a:t>
            </a:r>
          </a:p>
          <a:p>
            <a:pPr marL="800100" lvl="1" indent="-342900">
              <a:spcAft>
                <a:spcPts val="600"/>
              </a:spcAft>
              <a:buFont typeface="+mj-lt"/>
              <a:buAutoNum type="alphaLcPeriod"/>
            </a:pPr>
            <a:r>
              <a:rPr lang="en-US" sz="1400" dirty="0" smtClean="0"/>
              <a:t>Statistical (seismic only) &gt; Best initially</a:t>
            </a:r>
          </a:p>
          <a:p>
            <a:pPr marL="800100" lvl="1" indent="-342900">
              <a:spcAft>
                <a:spcPts val="1200"/>
              </a:spcAft>
              <a:buFont typeface="+mj-lt"/>
              <a:buAutoNum type="alphaLcPeriod"/>
            </a:pPr>
            <a:r>
              <a:rPr lang="en-US" sz="1400" dirty="0" smtClean="0"/>
              <a:t>Deterministic (seismic &amp; well) &gt; Best after good initial well tie</a:t>
            </a:r>
          </a:p>
          <a:p>
            <a:pPr marL="342900" indent="-342900">
              <a:spcAft>
                <a:spcPts val="600"/>
              </a:spcAft>
              <a:buFont typeface="+mj-lt"/>
              <a:buAutoNum type="arabicPeriod"/>
            </a:pPr>
            <a:r>
              <a:rPr lang="en-US" sz="1400" dirty="0" smtClean="0"/>
              <a:t>Use a standard Wavelet shape specifying polarity, peak frequency, and phase:</a:t>
            </a:r>
          </a:p>
          <a:p>
            <a:pPr lvl="1">
              <a:spcAft>
                <a:spcPts val="600"/>
              </a:spcAft>
              <a:buFont typeface="Arial" pitchFamily="34" charset="0"/>
              <a:buChar char="•"/>
            </a:pPr>
            <a:r>
              <a:rPr lang="en-US" sz="1400" dirty="0" smtClean="0"/>
              <a:t>Minimum phase</a:t>
            </a:r>
          </a:p>
          <a:p>
            <a:pPr lvl="1">
              <a:spcAft>
                <a:spcPts val="600"/>
              </a:spcAft>
              <a:buFont typeface="Arial" pitchFamily="34" charset="0"/>
              <a:buChar char="•"/>
            </a:pPr>
            <a:r>
              <a:rPr lang="en-US" sz="1400" dirty="0" smtClean="0"/>
              <a:t>Zero phase</a:t>
            </a:r>
          </a:p>
          <a:p>
            <a:pPr lvl="1">
              <a:spcAft>
                <a:spcPts val="600"/>
              </a:spcAft>
              <a:buFont typeface="Arial" pitchFamily="34" charset="0"/>
              <a:buChar char="•"/>
            </a:pPr>
            <a:r>
              <a:rPr lang="en-US" sz="1400" dirty="0" smtClean="0"/>
              <a:t>Quadrature</a:t>
            </a:r>
            <a:endParaRPr lang="en-US" sz="1400" dirty="0"/>
          </a:p>
        </p:txBody>
      </p:sp>
      <p:sp>
        <p:nvSpPr>
          <p:cNvPr id="65" name="Footer Placeholder 3"/>
          <p:cNvSpPr txBox="1">
            <a:spLocks/>
          </p:cNvSpPr>
          <p:nvPr/>
        </p:nvSpPr>
        <p:spPr>
          <a:xfrm>
            <a:off x="0" y="5464791"/>
            <a:ext cx="3886200" cy="246221"/>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wrap="square"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Schroeder (2006)  Courtesy of ExxonMobil</a:t>
            </a:r>
            <a:endParaRPr kumimoji="0" lang="en-US" sz="1000" b="0" i="1"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9643</TotalTime>
  <Words>1415</Words>
  <Application>Microsoft Office PowerPoint</Application>
  <PresentationFormat>On-screen Show (16:10)</PresentationFormat>
  <Paragraphs>247</Paragraphs>
  <Slides>32</Slides>
  <Notes>2</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32</vt:i4>
      </vt:variant>
    </vt:vector>
  </HeadingPairs>
  <TitlesOfParts>
    <vt:vector size="33" baseType="lpstr">
      <vt:lpstr>Office Theme</vt:lpstr>
      <vt:lpstr>Seismic to Well Ties</vt:lpstr>
      <vt:lpstr>Objectives of Well-Seismic Ties</vt:lpstr>
      <vt:lpstr>North Sea Rock Property Data</vt:lpstr>
      <vt:lpstr>North Sea Well Tie</vt:lpstr>
      <vt:lpstr>Measurements In Time and In Depth</vt:lpstr>
      <vt:lpstr>Comparison of Seismic and Well Data</vt:lpstr>
      <vt:lpstr>Seismic-Well Tie Flow-Chart</vt:lpstr>
      <vt:lpstr>Check Shot/VSP Data</vt:lpstr>
      <vt:lpstr>Wavelets</vt:lpstr>
      <vt:lpstr>Using the Water Bottom</vt:lpstr>
      <vt:lpstr>The Modeling Process</vt:lpstr>
      <vt:lpstr>Tying Synthetic to Seismic Data</vt:lpstr>
      <vt:lpstr>Tying Synthetic to Seismic Data</vt:lpstr>
      <vt:lpstr>Tying Synthetic to Seismic Data</vt:lpstr>
      <vt:lpstr>Tying Synthetic to Seismic Data</vt:lpstr>
      <vt:lpstr>Assumptions for Synthetic Well Ties</vt:lpstr>
      <vt:lpstr>Common Pitfalls</vt:lpstr>
      <vt:lpstr>Pitfalls – AVO</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vector>
  </TitlesOfParts>
  <Company>Windows User</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payson</dc:creator>
  <cp:lastModifiedBy>payson</cp:lastModifiedBy>
  <cp:revision>76</cp:revision>
  <dcterms:created xsi:type="dcterms:W3CDTF">2018-01-02T22:11:45Z</dcterms:created>
  <dcterms:modified xsi:type="dcterms:W3CDTF">2019-01-30T23:16:29Z</dcterms:modified>
</cp:coreProperties>
</file>